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xls" ContentType="application/vnd.ms-exce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3"/>
  </p:notesMasterIdLst>
  <p:handoutMasterIdLst>
    <p:handoutMasterId r:id="rId54"/>
  </p:handoutMasterIdLst>
  <p:sldIdLst>
    <p:sldId id="325" r:id="rId2"/>
    <p:sldId id="324" r:id="rId3"/>
    <p:sldId id="256" r:id="rId4"/>
    <p:sldId id="274" r:id="rId5"/>
    <p:sldId id="315" r:id="rId6"/>
    <p:sldId id="258" r:id="rId7"/>
    <p:sldId id="313" r:id="rId8"/>
    <p:sldId id="286" r:id="rId9"/>
    <p:sldId id="287" r:id="rId10"/>
    <p:sldId id="275" r:id="rId11"/>
    <p:sldId id="290" r:id="rId12"/>
    <p:sldId id="276" r:id="rId13"/>
    <p:sldId id="259" r:id="rId14"/>
    <p:sldId id="278" r:id="rId15"/>
    <p:sldId id="279" r:id="rId16"/>
    <p:sldId id="280" r:id="rId17"/>
    <p:sldId id="260" r:id="rId18"/>
    <p:sldId id="288" r:id="rId19"/>
    <p:sldId id="261" r:id="rId20"/>
    <p:sldId id="289" r:id="rId21"/>
    <p:sldId id="281" r:id="rId22"/>
    <p:sldId id="282" r:id="rId23"/>
    <p:sldId id="283" r:id="rId24"/>
    <p:sldId id="263" r:id="rId25"/>
    <p:sldId id="291" r:id="rId26"/>
    <p:sldId id="264" r:id="rId27"/>
    <p:sldId id="316" r:id="rId28"/>
    <p:sldId id="317" r:id="rId29"/>
    <p:sldId id="318" r:id="rId30"/>
    <p:sldId id="319" r:id="rId31"/>
    <p:sldId id="321" r:id="rId32"/>
    <p:sldId id="320"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2" r:id="rId52"/>
  </p:sldIdLst>
  <p:sldSz cx="9144000" cy="6858000" type="screen4x3"/>
  <p:notesSz cx="6797675" cy="9928225"/>
  <p:defaultTextStyle>
    <a:defPPr>
      <a:defRPr lang="en-US"/>
    </a:defPPr>
    <a:lvl1pPr algn="l" rtl="0" eaLnBrk="0" fontAlgn="base" hangingPunct="0">
      <a:spcBef>
        <a:spcPct val="0"/>
      </a:spcBef>
      <a:spcAft>
        <a:spcPct val="0"/>
      </a:spcAft>
      <a:defRPr sz="2400" b="1"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Verdana" pitchFamily="34" charset="0"/>
        <a:ea typeface="+mn-ea"/>
        <a:cs typeface="+mn-cs"/>
      </a:defRPr>
    </a:lvl5pPr>
    <a:lvl6pPr marL="2286000" algn="r" defTabSz="914400" rtl="1" eaLnBrk="1" latinLnBrk="0" hangingPunct="1">
      <a:defRPr sz="2400" b="1" kern="1200">
        <a:solidFill>
          <a:schemeClr val="tx1"/>
        </a:solidFill>
        <a:latin typeface="Verdana" pitchFamily="34" charset="0"/>
        <a:ea typeface="+mn-ea"/>
        <a:cs typeface="+mn-cs"/>
      </a:defRPr>
    </a:lvl6pPr>
    <a:lvl7pPr marL="2743200" algn="r" defTabSz="914400" rtl="1" eaLnBrk="1" latinLnBrk="0" hangingPunct="1">
      <a:defRPr sz="2400" b="1" kern="1200">
        <a:solidFill>
          <a:schemeClr val="tx1"/>
        </a:solidFill>
        <a:latin typeface="Verdana" pitchFamily="34" charset="0"/>
        <a:ea typeface="+mn-ea"/>
        <a:cs typeface="+mn-cs"/>
      </a:defRPr>
    </a:lvl7pPr>
    <a:lvl8pPr marL="3200400" algn="r" defTabSz="914400" rtl="1" eaLnBrk="1" latinLnBrk="0" hangingPunct="1">
      <a:defRPr sz="2400" b="1" kern="1200">
        <a:solidFill>
          <a:schemeClr val="tx1"/>
        </a:solidFill>
        <a:latin typeface="Verdana" pitchFamily="34" charset="0"/>
        <a:ea typeface="+mn-ea"/>
        <a:cs typeface="+mn-cs"/>
      </a:defRPr>
    </a:lvl8pPr>
    <a:lvl9pPr marL="3657600" algn="r" defTabSz="914400" rtl="1" eaLnBrk="1" latinLnBrk="0" hangingPunct="1">
      <a:defRPr sz="2400" b="1"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9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411"/>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74" y="0"/>
            <a:ext cx="2945659" cy="496411"/>
          </a:xfrm>
          <a:prstGeom prst="rect">
            <a:avLst/>
          </a:prstGeom>
        </p:spPr>
        <p:txBody>
          <a:bodyPr vert="horz" lIns="91440" tIns="45720" rIns="91440" bIns="45720" rtlCol="1"/>
          <a:lstStyle>
            <a:lvl1pPr algn="l">
              <a:defRPr sz="1200"/>
            </a:lvl1pPr>
          </a:lstStyle>
          <a:p>
            <a:fld id="{49AF609E-9347-49EE-80FC-50272F1B9164}" type="datetimeFigureOut">
              <a:rPr lang="ar-EG" smtClean="0"/>
              <a:t>06/05/1436</a:t>
            </a:fld>
            <a:endParaRPr lang="ar-EG"/>
          </a:p>
        </p:txBody>
      </p:sp>
      <p:sp>
        <p:nvSpPr>
          <p:cNvPr id="4" name="Footer Placeholder 3"/>
          <p:cNvSpPr>
            <a:spLocks noGrp="1"/>
          </p:cNvSpPr>
          <p:nvPr>
            <p:ph type="ftr" sz="quarter" idx="2"/>
          </p:nvPr>
        </p:nvSpPr>
        <p:spPr>
          <a:xfrm>
            <a:off x="3852016" y="9430091"/>
            <a:ext cx="2945659" cy="496411"/>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74" y="9430091"/>
            <a:ext cx="2945659" cy="496411"/>
          </a:xfrm>
          <a:prstGeom prst="rect">
            <a:avLst/>
          </a:prstGeom>
        </p:spPr>
        <p:txBody>
          <a:bodyPr vert="horz" lIns="91440" tIns="45720" rIns="91440" bIns="45720" rtlCol="1" anchor="b"/>
          <a:lstStyle>
            <a:lvl1pPr algn="l">
              <a:defRPr sz="1200"/>
            </a:lvl1pPr>
          </a:lstStyle>
          <a:p>
            <a:fld id="{90A7A3E9-4B4C-4F2A-9546-8BD8560AF42D}" type="slidenum">
              <a:rPr lang="ar-EG" smtClean="0"/>
              <a:t>‹#›</a:t>
            </a:fld>
            <a:endParaRPr lang="ar-EG"/>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pitchFamily="34" charset="0"/>
              </a:defRPr>
            </a:lvl1pPr>
          </a:lstStyle>
          <a:p>
            <a:endParaRPr lang="en-US"/>
          </a:p>
        </p:txBody>
      </p:sp>
      <p:sp>
        <p:nvSpPr>
          <p:cNvPr id="24579"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pitchFamily="34" charset="0"/>
              </a:defRPr>
            </a:lvl1pPr>
          </a:lstStyle>
          <a:p>
            <a:endParaRPr lang="en-US"/>
          </a:p>
        </p:txBody>
      </p:sp>
      <p:sp>
        <p:nvSpPr>
          <p:cNvPr id="24580" name="Rectangle 4"/>
          <p:cNvSpPr>
            <a:spLocks noRo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pitchFamily="34" charset="0"/>
              </a:defRPr>
            </a:lvl1pPr>
          </a:lstStyle>
          <a:p>
            <a:endParaRPr lang="en-US"/>
          </a:p>
        </p:txBody>
      </p:sp>
      <p:sp>
        <p:nvSpPr>
          <p:cNvPr id="24583"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pitchFamily="34" charset="0"/>
              </a:defRPr>
            </a:lvl1pPr>
          </a:lstStyle>
          <a:p>
            <a:fld id="{82787229-69D1-445E-BEEE-2815F35789E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C5E657-ED47-438C-9833-2E7CD81E13E4}" type="slidenum">
              <a:rPr lang="en-US"/>
              <a:pPr/>
              <a:t>3</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ar-E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1C243A-F1DD-4157-9B0E-2579E35002AA}" type="slidenum">
              <a:rPr lang="en-US"/>
              <a:pPr/>
              <a:t>12</a:t>
            </a:fld>
            <a:endParaRPr lang="en-U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ar-E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F94995-0078-41B6-92E1-CD28466C8087}" type="slidenum">
              <a:rPr lang="en-US"/>
              <a:pPr/>
              <a:t>13</a:t>
            </a:fld>
            <a:endParaRPr lang="en-US"/>
          </a:p>
        </p:txBody>
      </p:sp>
      <p:sp>
        <p:nvSpPr>
          <p:cNvPr id="28674" name="Rectangle 1026"/>
          <p:cNvSpPr>
            <a:spLocks noRot="1" noChangeArrowheads="1" noTextEdit="1"/>
          </p:cNvSpPr>
          <p:nvPr>
            <p:ph type="sldImg"/>
          </p:nvPr>
        </p:nvSpPr>
        <p:spPr>
          <a:ln/>
        </p:spPr>
      </p:sp>
      <p:sp>
        <p:nvSpPr>
          <p:cNvPr id="28675" name="Rectangle 1027"/>
          <p:cNvSpPr>
            <a:spLocks noGrp="1" noChangeArrowheads="1"/>
          </p:cNvSpPr>
          <p:nvPr>
            <p:ph type="body" idx="1"/>
          </p:nvPr>
        </p:nvSpPr>
        <p:spPr/>
        <p:txBody>
          <a:bodyPr/>
          <a:lstStyle/>
          <a:p>
            <a:endParaRPr lang="ar-EG"/>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5D6B5F-37EF-466F-A426-E32C0F34C7F1}" type="slidenum">
              <a:rPr lang="en-US"/>
              <a:pPr/>
              <a:t>14</a:t>
            </a:fld>
            <a:endParaRPr lang="en-US"/>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ar-EG"/>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B5903E-300E-4334-955D-5746886D778D}" type="slidenum">
              <a:rPr lang="en-US"/>
              <a:pPr/>
              <a:t>15</a:t>
            </a:fld>
            <a:endParaRPr lang="en-US"/>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42941B-650F-4EA0-B297-1E0F48DF1847}" type="slidenum">
              <a:rPr lang="en-US"/>
              <a:pPr/>
              <a:t>16</a:t>
            </a:fld>
            <a:endParaRPr lang="en-US"/>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ar-EG"/>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C5A87C-E4FF-4F86-8600-8924C3B53163}" type="slidenum">
              <a:rPr lang="en-US"/>
              <a:pPr/>
              <a:t>17</a:t>
            </a:fld>
            <a:endParaRPr 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B9A78F-4FE6-4D67-984E-2D54BEF60F84}" type="slidenum">
              <a:rPr lang="en-US"/>
              <a:pPr/>
              <a:t>18</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ar-EG"/>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F5E95B-56A9-4BDD-900E-4424BADBC58C}" type="slidenum">
              <a:rPr lang="en-US"/>
              <a:pPr/>
              <a:t>19</a:t>
            </a:fld>
            <a:endParaRPr lang="en-US"/>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ar-EG"/>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9BDF8B-98E6-4ADF-94FE-1F01E0A51F87}" type="slidenum">
              <a:rPr lang="en-US"/>
              <a:pPr/>
              <a:t>20</a:t>
            </a:fld>
            <a:endParaRPr lang="en-US"/>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6DE181-4A36-457D-B721-2CE1220A5DC8}" type="slidenum">
              <a:rPr lang="en-US"/>
              <a:pPr/>
              <a:t>21</a:t>
            </a:fld>
            <a:endParaRPr lang="en-US"/>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593084-0E5E-493E-BEDD-B70370C93235}" type="slidenum">
              <a:rPr lang="en-US"/>
              <a:pPr/>
              <a:t>4</a:t>
            </a:fld>
            <a:endParaRPr 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47776D-0990-41F7-BE62-AA6808404100}" type="slidenum">
              <a:rPr lang="en-US"/>
              <a:pPr/>
              <a:t>22</a:t>
            </a:fld>
            <a:endParaRPr lang="en-US"/>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ar-EG"/>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72B7B6-2F34-4DCA-AD7C-4023B7235CCA}" type="slidenum">
              <a:rPr lang="en-US"/>
              <a:pPr/>
              <a:t>23</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ar-EG"/>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7E0DE7-B094-48BF-86A5-C1793B4F8A66}" type="slidenum">
              <a:rPr lang="en-US"/>
              <a:pPr/>
              <a:t>24</a:t>
            </a:fld>
            <a:endParaRPr 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ar-EG"/>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837E8-7417-43D3-BB0F-7C783032C747}" type="slidenum">
              <a:rPr lang="en-US"/>
              <a:pPr/>
              <a:t>25</a:t>
            </a:fld>
            <a:endParaRPr lang="en-US"/>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1E1C7F-7A13-4E64-A149-6C9C45F41036}" type="slidenum">
              <a:rPr lang="en-US"/>
              <a:pPr/>
              <a:t>26</a:t>
            </a:fld>
            <a:endParaRPr 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ar-EG"/>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514EA0-3C80-4E71-A387-5F617E13EF3A}" type="slidenum">
              <a:rPr lang="en-US"/>
              <a:pPr/>
              <a:t>27</a:t>
            </a:fld>
            <a:endParaRPr lang="en-US"/>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77ED3B-0AA4-4CBA-B420-B4F5B0BE8C6D}" type="slidenum">
              <a:rPr lang="en-US"/>
              <a:pPr/>
              <a:t>28</a:t>
            </a:fld>
            <a:endParaRPr lang="en-US"/>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ar-EG"/>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9A39BC-F9ED-4826-9CEC-E9901942E885}" type="slidenum">
              <a:rPr lang="en-US"/>
              <a:pPr/>
              <a:t>29</a:t>
            </a:fld>
            <a:endParaRPr lang="en-US"/>
          </a:p>
        </p:txBody>
      </p:sp>
      <p:sp>
        <p:nvSpPr>
          <p:cNvPr id="198658" name="Rectangle 2"/>
          <p:cNvSpPr>
            <a:spLocks noRo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49A945-CA7A-45C8-9C81-0107FBD25EA7}" type="slidenum">
              <a:rPr lang="en-US"/>
              <a:pPr/>
              <a:t>30</a:t>
            </a:fld>
            <a:endParaRPr lang="en-US"/>
          </a:p>
        </p:txBody>
      </p:sp>
      <p:sp>
        <p:nvSpPr>
          <p:cNvPr id="203778" name="Rectangle 2"/>
          <p:cNvSpPr>
            <a:spLocks noRo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EEA94-248A-489B-8AA2-8754E97BF771}" type="slidenum">
              <a:rPr lang="en-US"/>
              <a:pPr/>
              <a:t>31</a:t>
            </a:fld>
            <a:endParaRPr lang="en-US"/>
          </a:p>
        </p:txBody>
      </p:sp>
      <p:sp>
        <p:nvSpPr>
          <p:cNvPr id="208898" name="Rectangle 2"/>
          <p:cNvSpPr>
            <a:spLocks noRo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35D9A0-DB5A-40EB-8C49-ED31B67CAEF4}" type="slidenum">
              <a:rPr lang="en-US"/>
              <a:pPr/>
              <a:t>5</a:t>
            </a:fld>
            <a:endParaRPr lang="en-US"/>
          </a:p>
        </p:txBody>
      </p:sp>
      <p:sp>
        <p:nvSpPr>
          <p:cNvPr id="172034" name="Rectangle 2"/>
          <p:cNvSpPr>
            <a:spLocks noRo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ar-EG"/>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B11288-6495-4542-BF5C-C44C7B878D74}" type="slidenum">
              <a:rPr lang="en-US"/>
              <a:pPr/>
              <a:t>32</a:t>
            </a:fld>
            <a:endParaRPr lang="en-US"/>
          </a:p>
        </p:txBody>
      </p:sp>
      <p:sp>
        <p:nvSpPr>
          <p:cNvPr id="206850" name="Rectangle 2"/>
          <p:cNvSpPr>
            <a:spLocks noRo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ar-EG"/>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76D53B-C1C5-4DC7-A52C-F2AF645C754B}" type="slidenum">
              <a:rPr lang="en-US"/>
              <a:pPr/>
              <a:t>33</a:t>
            </a:fld>
            <a:endParaRPr lang="en-US"/>
          </a:p>
        </p:txBody>
      </p:sp>
      <p:sp>
        <p:nvSpPr>
          <p:cNvPr id="149506" name="Rectangle 2"/>
          <p:cNvSpPr>
            <a:spLocks noRo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ar-EG"/>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1C6F71-5AFF-4628-9329-90635FBE9FDA}" type="slidenum">
              <a:rPr lang="en-US"/>
              <a:pPr/>
              <a:t>34</a:t>
            </a:fld>
            <a:endParaRPr lang="en-US"/>
          </a:p>
        </p:txBody>
      </p:sp>
      <p:sp>
        <p:nvSpPr>
          <p:cNvPr id="150530" name="Rectangle 2"/>
          <p:cNvSpPr>
            <a:spLocks noRo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ar-EG"/>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500001-C1B7-4C4E-B5A4-45399986BC54}" type="slidenum">
              <a:rPr lang="en-US"/>
              <a:pPr/>
              <a:t>35</a:t>
            </a:fld>
            <a:endParaRPr lang="en-US"/>
          </a:p>
        </p:txBody>
      </p:sp>
      <p:sp>
        <p:nvSpPr>
          <p:cNvPr id="151554" name="Rectangle 2"/>
          <p:cNvSpPr>
            <a:spLocks noRo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ar-EG"/>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AF770D-D635-4E7B-9149-ECBB8B0AA81C}" type="slidenum">
              <a:rPr lang="en-US"/>
              <a:pPr/>
              <a:t>36</a:t>
            </a:fld>
            <a:endParaRPr lang="en-US"/>
          </a:p>
        </p:txBody>
      </p:sp>
      <p:sp>
        <p:nvSpPr>
          <p:cNvPr id="152578" name="Rectangle 2"/>
          <p:cNvSpPr>
            <a:spLocks noRo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C843F-3652-4A6F-86B9-A1397E26FCAD}" type="slidenum">
              <a:rPr lang="en-US"/>
              <a:pPr/>
              <a:t>37</a:t>
            </a:fld>
            <a:endParaRPr lang="en-US"/>
          </a:p>
        </p:txBody>
      </p:sp>
      <p:sp>
        <p:nvSpPr>
          <p:cNvPr id="153602" name="Rectangle 2"/>
          <p:cNvSpPr>
            <a:spLocks noRo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ar-EG"/>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DEE972-C81B-43C1-B29A-481A3BC86215}" type="slidenum">
              <a:rPr lang="en-US"/>
              <a:pPr/>
              <a:t>38</a:t>
            </a:fld>
            <a:endParaRPr lang="en-US"/>
          </a:p>
        </p:txBody>
      </p:sp>
      <p:sp>
        <p:nvSpPr>
          <p:cNvPr id="154626" name="Rectangle 2"/>
          <p:cNvSpPr>
            <a:spLocks noRo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ar-EG"/>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46134A-9996-439D-B5B5-0BEF8D3AD74D}" type="slidenum">
              <a:rPr lang="en-US"/>
              <a:pPr/>
              <a:t>39</a:t>
            </a:fld>
            <a:endParaRPr lang="en-US"/>
          </a:p>
        </p:txBody>
      </p:sp>
      <p:sp>
        <p:nvSpPr>
          <p:cNvPr id="155650" name="Rectangle 2"/>
          <p:cNvSpPr>
            <a:spLocks noRo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ar-EG"/>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92B0A6-82A1-4831-93CB-D0F1A033A577}" type="slidenum">
              <a:rPr lang="en-US"/>
              <a:pPr/>
              <a:t>40</a:t>
            </a:fld>
            <a:endParaRPr lang="en-US"/>
          </a:p>
        </p:txBody>
      </p:sp>
      <p:sp>
        <p:nvSpPr>
          <p:cNvPr id="156674" name="Rectangle 2"/>
          <p:cNvSpPr>
            <a:spLocks noRo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ar-EG"/>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8A3EC0-EDDC-4711-B282-08AFAC6DF06D}" type="slidenum">
              <a:rPr lang="en-US"/>
              <a:pPr/>
              <a:t>41</a:t>
            </a:fld>
            <a:endParaRPr lang="en-US"/>
          </a:p>
        </p:txBody>
      </p:sp>
      <p:sp>
        <p:nvSpPr>
          <p:cNvPr id="157698" name="Rectangle 2"/>
          <p:cNvSpPr>
            <a:spLocks noRo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19CD08-8C89-4518-84EE-6B14AC444098}" type="slidenum">
              <a:rPr lang="en-US"/>
              <a:pPr/>
              <a:t>6</a:t>
            </a:fld>
            <a:endParaRPr 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ar-EG"/>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F151A4-0183-4B58-BD93-100508EEE832}" type="slidenum">
              <a:rPr lang="en-US"/>
              <a:pPr/>
              <a:t>42</a:t>
            </a:fld>
            <a:endParaRPr lang="en-US"/>
          </a:p>
        </p:txBody>
      </p:sp>
      <p:sp>
        <p:nvSpPr>
          <p:cNvPr id="158722" name="Rectangle 2"/>
          <p:cNvSpPr>
            <a:spLocks noRo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ar-EG"/>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E85D16-8A5F-43FE-BC29-8B0C23AA5DB2}" type="slidenum">
              <a:rPr lang="en-US"/>
              <a:pPr/>
              <a:t>43</a:t>
            </a:fld>
            <a:endParaRPr lang="en-US"/>
          </a:p>
        </p:txBody>
      </p:sp>
      <p:sp>
        <p:nvSpPr>
          <p:cNvPr id="159746" name="Rectangle 2"/>
          <p:cNvSpPr>
            <a:spLocks noRo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ar-EG"/>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809560-9B00-46B1-B0D2-E0119A1A1489}" type="slidenum">
              <a:rPr lang="en-US"/>
              <a:pPr/>
              <a:t>44</a:t>
            </a:fld>
            <a:endParaRPr lang="en-US"/>
          </a:p>
        </p:txBody>
      </p:sp>
      <p:sp>
        <p:nvSpPr>
          <p:cNvPr id="160770" name="Rectangle 2"/>
          <p:cNvSpPr>
            <a:spLocks noRo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ar-EG"/>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019A8-4607-4DCC-828B-B0EFDE973271}" type="slidenum">
              <a:rPr lang="en-US"/>
              <a:pPr/>
              <a:t>45</a:t>
            </a:fld>
            <a:endParaRPr lang="en-US"/>
          </a:p>
        </p:txBody>
      </p:sp>
      <p:sp>
        <p:nvSpPr>
          <p:cNvPr id="161794" name="Rectangle 2"/>
          <p:cNvSpPr>
            <a:spLocks noRo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ar-EG"/>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DE2389-D8F7-4688-B878-4CA49E04935F}" type="slidenum">
              <a:rPr lang="en-US"/>
              <a:pPr/>
              <a:t>46</a:t>
            </a:fld>
            <a:endParaRPr lang="en-US"/>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EC0C40-2CF2-44C8-ADC7-64095BB36ADA}" type="slidenum">
              <a:rPr lang="en-US"/>
              <a:pPr/>
              <a:t>47</a:t>
            </a:fld>
            <a:endParaRPr lang="en-US"/>
          </a:p>
        </p:txBody>
      </p:sp>
      <p:sp>
        <p:nvSpPr>
          <p:cNvPr id="163842" name="Rectangle 2"/>
          <p:cNvSpPr>
            <a:spLocks noRo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ar-EG"/>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9BF1D8-5593-4333-A669-FD0B9F5BEB48}" type="slidenum">
              <a:rPr lang="en-US"/>
              <a:pPr/>
              <a:t>48</a:t>
            </a:fld>
            <a:endParaRPr lang="en-US"/>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ar-EG"/>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732D9C-AE78-465F-92B8-EBFB1471C033}" type="slidenum">
              <a:rPr lang="en-US"/>
              <a:pPr/>
              <a:t>49</a:t>
            </a:fld>
            <a:endParaRPr lang="en-US"/>
          </a:p>
        </p:txBody>
      </p:sp>
      <p:sp>
        <p:nvSpPr>
          <p:cNvPr id="165890" name="Rectangle 2"/>
          <p:cNvSpPr>
            <a:spLocks noRo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ar-EG"/>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4CBDC4-1AAD-4E4D-B851-7BF76F4EDCCE}" type="slidenum">
              <a:rPr lang="en-US"/>
              <a:pPr/>
              <a:t>50</a:t>
            </a:fld>
            <a:endParaRPr lang="en-US"/>
          </a:p>
        </p:txBody>
      </p:sp>
      <p:sp>
        <p:nvSpPr>
          <p:cNvPr id="166914" name="Rectangle 2"/>
          <p:cNvSpPr>
            <a:spLocks noRo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ar-EG"/>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EFD88A-705E-4987-8022-7283E4EBFB3E}" type="slidenum">
              <a:rPr lang="en-US"/>
              <a:pPr/>
              <a:t>51</a:t>
            </a:fld>
            <a:endParaRPr lang="en-US"/>
          </a:p>
        </p:txBody>
      </p:sp>
      <p:sp>
        <p:nvSpPr>
          <p:cNvPr id="167938" name="Rectangle 2"/>
          <p:cNvSpPr>
            <a:spLocks noRo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C9BC8C-6CA8-4E2F-9D77-32582A1DB263}" type="slidenum">
              <a:rPr lang="en-US"/>
              <a:pPr/>
              <a:t>7</a:t>
            </a:fld>
            <a:endParaRPr lang="en-US"/>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ar-E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6941B2-A14C-4AE4-9801-DDEE39FE5012}" type="slidenum">
              <a:rPr lang="en-US"/>
              <a:pPr/>
              <a:t>8</a:t>
            </a:fld>
            <a:endParaRPr lang="en-US"/>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ar-E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E36D0-B22F-45B5-AB00-29B5DE2F12FE}" type="slidenum">
              <a:rPr lang="en-US"/>
              <a:pPr/>
              <a:t>9</a:t>
            </a:fld>
            <a:endParaRPr lang="en-US"/>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ar-E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C10B88-9F93-47B2-9650-CE8FD5785ED8}" type="slidenum">
              <a:rPr lang="en-US"/>
              <a:pPr/>
              <a:t>10</a:t>
            </a:fld>
            <a:endParaRPr lang="en-U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ar-E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A8CA77-90E9-43D1-9D56-35C76CB7FF6A}" type="slidenum">
              <a:rPr lang="en-US"/>
              <a:pPr/>
              <a:t>11</a:t>
            </a:fld>
            <a:endParaRPr lang="en-US"/>
          </a:p>
        </p:txBody>
      </p:sp>
      <p:sp>
        <p:nvSpPr>
          <p:cNvPr id="114690" name="Rectangle 2"/>
          <p:cNvSpPr>
            <a:spLocks noRo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512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124"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5125"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5126" name="Rectangle 6"/>
          <p:cNvSpPr>
            <a:spLocks noGrp="1" noChangeArrowheads="1"/>
          </p:cNvSpPr>
          <p:nvPr>
            <p:ph type="sldNum" sz="quarter" idx="4"/>
          </p:nvPr>
        </p:nvSpPr>
        <p:spPr>
          <a:xfrm>
            <a:off x="6553200" y="6248400"/>
            <a:ext cx="1905000" cy="457200"/>
          </a:xfrm>
        </p:spPr>
        <p:txBody>
          <a:bodyPr/>
          <a:lstStyle>
            <a:lvl1pPr>
              <a:defRPr/>
            </a:lvl1pPr>
          </a:lstStyle>
          <a:p>
            <a:fld id="{44BEAB43-B9D4-4ABD-A480-979382CD61FB}" type="slidenum">
              <a:rPr lang="en-US"/>
              <a:pPr/>
              <a:t>‹#›</a:t>
            </a:fld>
            <a:endParaRPr lang="en-US"/>
          </a:p>
        </p:txBody>
      </p:sp>
      <p:sp>
        <p:nvSpPr>
          <p:cNvPr id="5127"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ar-EG" b="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835E09-C435-4447-AEEA-FA2EA0E70BB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1C9CDE-9DA8-4526-826B-A649AC8196A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ar-EG"/>
          </a:p>
        </p:txBody>
      </p:sp>
      <p:sp>
        <p:nvSpPr>
          <p:cNvPr id="3" name="Content Placeholder 2"/>
          <p:cNvSpPr>
            <a:spLocks noGrp="1"/>
          </p:cNvSpPr>
          <p:nvPr>
            <p:ph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quarter" idx="2"/>
          </p:nvPr>
        </p:nvSpPr>
        <p:spPr>
          <a:xfrm>
            <a:off x="46434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Content Placeholder 4"/>
          <p:cNvSpPr>
            <a:spLocks noGrp="1"/>
          </p:cNvSpPr>
          <p:nvPr>
            <p:ph sz="quarter" idx="3"/>
          </p:nvPr>
        </p:nvSpPr>
        <p:spPr>
          <a:xfrm>
            <a:off x="46434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Date Placeholder 5"/>
          <p:cNvSpPr>
            <a:spLocks noGrp="1"/>
          </p:cNvSpPr>
          <p:nvPr>
            <p:ph type="dt" sz="half" idx="10"/>
          </p:nvPr>
        </p:nvSpPr>
        <p:spPr>
          <a:xfrm>
            <a:off x="609600" y="6245225"/>
            <a:ext cx="19812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1981200" cy="476250"/>
          </a:xfrm>
        </p:spPr>
        <p:txBody>
          <a:bodyPr/>
          <a:lstStyle>
            <a:lvl1pPr>
              <a:defRPr/>
            </a:lvl1pPr>
          </a:lstStyle>
          <a:p>
            <a:fld id="{02F7ABAE-68EE-46BC-9B6B-2E889DD9BD5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ar-EG"/>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a:xfrm>
            <a:off x="609600" y="6245225"/>
            <a:ext cx="19812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fld id="{523FE353-0022-43AD-83F3-5C20E754639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ar-EG"/>
          </a:p>
        </p:txBody>
      </p:sp>
      <p:sp>
        <p:nvSpPr>
          <p:cNvPr id="3" name="Table Placeholder 2"/>
          <p:cNvSpPr>
            <a:spLocks noGrp="1"/>
          </p:cNvSpPr>
          <p:nvPr>
            <p:ph type="tbl" idx="1"/>
          </p:nvPr>
        </p:nvSpPr>
        <p:spPr>
          <a:xfrm>
            <a:off x="566738" y="1752600"/>
            <a:ext cx="8001000" cy="4267200"/>
          </a:xfrm>
        </p:spPr>
        <p:txBody>
          <a:bodyPr/>
          <a:lstStyle/>
          <a:p>
            <a:endParaRPr lang="ar-EG"/>
          </a:p>
        </p:txBody>
      </p:sp>
      <p:sp>
        <p:nvSpPr>
          <p:cNvPr id="4" name="Date Placeholder 3"/>
          <p:cNvSpPr>
            <a:spLocks noGrp="1"/>
          </p:cNvSpPr>
          <p:nvPr>
            <p:ph type="dt" sz="half" idx="10"/>
          </p:nvPr>
        </p:nvSpPr>
        <p:spPr>
          <a:xfrm>
            <a:off x="609600" y="6245225"/>
            <a:ext cx="19812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1981200" cy="476250"/>
          </a:xfrm>
        </p:spPr>
        <p:txBody>
          <a:bodyPr/>
          <a:lstStyle>
            <a:lvl1pPr>
              <a:defRPr/>
            </a:lvl1pPr>
          </a:lstStyle>
          <a:p>
            <a:fld id="{E7A94C52-FE06-44BD-AFC9-097504E63C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30DCC0-5FED-4E85-B6D1-980E76331EB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61B36F-FC6F-456B-8202-629D5FD2B35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1DD3DE-AD07-4DAD-B582-177766D63C3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DF4DB19-CBAC-433C-AB81-1A4FE31EA93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6B4D0B0-8E7F-4A20-945D-7E605B0CF1E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B2B79F8-AA67-4D2F-9E2E-0FD4950C160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36A8B5-68B8-48F1-9BFB-46120FBA82D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E771A9-EAA4-400A-BB36-84849A5C710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ar-EG" b="0">
              <a:latin typeface="Times New Roman" pitchFamily="18" charset="0"/>
            </a:endParaRPr>
          </a:p>
        </p:txBody>
      </p:sp>
      <p:sp>
        <p:nvSpPr>
          <p:cNvPr id="410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ar-EG"/>
          </a:p>
        </p:txBody>
      </p:sp>
      <p:sp>
        <p:nvSpPr>
          <p:cNvPr id="410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vl1pPr>
          </a:lstStyle>
          <a:p>
            <a:endParaRPr lang="en-US"/>
          </a:p>
        </p:txBody>
      </p:sp>
      <p:sp>
        <p:nvSpPr>
          <p:cNvPr id="410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b="0"/>
            </a:lvl1pPr>
          </a:lstStyle>
          <a:p>
            <a:endParaRPr lang="en-US"/>
          </a:p>
        </p:txBody>
      </p:sp>
      <p:sp>
        <p:nvSpPr>
          <p:cNvPr id="410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fld id="{2BAD7A44-FB93-4FDC-98C1-B070B3AFBEA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Excel_Chart1.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Microsoft_Office_Excel_Chart2.xls"/></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Microsoft_Office_Excel_Chart3.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Chart4.xls"/></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Microsoft_Office_Excel_Chart6.xls"/><Relationship Id="rId4" Type="http://schemas.openxmlformats.org/officeDocument/2006/relationships/oleObject" Target="../embeddings/Microsoft_Office_Excel_Chart5.xls"/></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oleObject" Target="../embeddings/oleObject5.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3.xml"/><Relationship Id="rId1" Type="http://schemas.openxmlformats.org/officeDocument/2006/relationships/vmlDrawing" Target="../drawings/vmlDrawing10.vml"/><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galaxy.gmu.edu/papers/astr1.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7.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8.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sz="7200" b="1" dirty="0" smtClean="0"/>
              <a:t>S-DSP</a:t>
            </a:r>
            <a:endParaRPr lang="ar-EG" sz="7200" b="1" dirty="0"/>
          </a:p>
        </p:txBody>
      </p:sp>
      <p:sp>
        <p:nvSpPr>
          <p:cNvPr id="5" name="Subtitle 4"/>
          <p:cNvSpPr>
            <a:spLocks noGrp="1"/>
          </p:cNvSpPr>
          <p:nvPr>
            <p:ph type="subTitle" idx="1"/>
          </p:nvPr>
        </p:nvSpPr>
        <p:spPr/>
        <p:txBody>
          <a:bodyPr/>
          <a:lstStyle/>
          <a:p>
            <a:pPr algn="ctr"/>
            <a:r>
              <a:rPr lang="en-US" sz="5400" dirty="0" smtClean="0"/>
              <a:t>Lec1</a:t>
            </a:r>
          </a:p>
          <a:p>
            <a:pPr algn="ctr"/>
            <a:r>
              <a:rPr lang="en-US" sz="5400" dirty="0" smtClean="0"/>
              <a:t>Dr. Michael </a:t>
            </a:r>
            <a:r>
              <a:rPr lang="en-US" sz="5400" dirty="0" err="1" smtClean="0"/>
              <a:t>Nasief</a:t>
            </a:r>
            <a:endParaRPr lang="ar-EG"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Data Presentation</a:t>
            </a:r>
          </a:p>
        </p:txBody>
      </p:sp>
      <p:sp>
        <p:nvSpPr>
          <p:cNvPr id="51204" name="Text Box 4"/>
          <p:cNvSpPr txBox="1">
            <a:spLocks noChangeArrowheads="1"/>
          </p:cNvSpPr>
          <p:nvPr/>
        </p:nvSpPr>
        <p:spPr bwMode="auto">
          <a:xfrm>
            <a:off x="228600" y="1828800"/>
            <a:ext cx="8778875" cy="366713"/>
          </a:xfrm>
          <a:prstGeom prst="rect">
            <a:avLst/>
          </a:prstGeom>
          <a:noFill/>
          <a:ln w="9525">
            <a:noFill/>
            <a:miter lim="800000"/>
            <a:headEnd/>
            <a:tailEnd/>
          </a:ln>
          <a:effectLst/>
        </p:spPr>
        <p:txBody>
          <a:bodyPr>
            <a:spAutoFit/>
          </a:bodyPr>
          <a:lstStyle/>
          <a:p>
            <a:r>
              <a:rPr lang="en-US" sz="1800" b="0"/>
              <a:t>Two types of statistical presentation of data - graphical and numerical.</a:t>
            </a:r>
          </a:p>
        </p:txBody>
      </p:sp>
      <p:sp>
        <p:nvSpPr>
          <p:cNvPr id="51205" name="Text Box 5"/>
          <p:cNvSpPr txBox="1">
            <a:spLocks noChangeArrowheads="1"/>
          </p:cNvSpPr>
          <p:nvPr/>
        </p:nvSpPr>
        <p:spPr bwMode="auto">
          <a:xfrm>
            <a:off x="304800" y="2362200"/>
            <a:ext cx="8610600" cy="1190625"/>
          </a:xfrm>
          <a:prstGeom prst="rect">
            <a:avLst/>
          </a:prstGeom>
          <a:noFill/>
          <a:ln w="9525">
            <a:noFill/>
            <a:miter lim="800000"/>
            <a:headEnd/>
            <a:tailEnd/>
          </a:ln>
          <a:effectLst/>
        </p:spPr>
        <p:txBody>
          <a:bodyPr>
            <a:spAutoFit/>
          </a:bodyPr>
          <a:lstStyle/>
          <a:p>
            <a:r>
              <a:rPr lang="en-US" sz="1800" b="0" dirty="0" smtClean="0"/>
              <a:t>Graphical Presentation: We look for the overall pattern and for striking deviations from that pattern. Over all pattern usually described by shape, center, and spread of the data. An individual value that falls outside the overall pattern is called an </a:t>
            </a:r>
            <a:r>
              <a:rPr lang="en-US" sz="1800" i="1" dirty="0" smtClean="0"/>
              <a:t>outlier</a:t>
            </a:r>
            <a:r>
              <a:rPr lang="en-US" sz="1800" b="0" dirty="0" smtClean="0"/>
              <a:t>.</a:t>
            </a:r>
            <a:endParaRPr lang="en-US" sz="1800" b="0" dirty="0"/>
          </a:p>
        </p:txBody>
      </p:sp>
      <p:sp>
        <p:nvSpPr>
          <p:cNvPr id="51206" name="Text Box 6"/>
          <p:cNvSpPr txBox="1">
            <a:spLocks noChangeArrowheads="1"/>
          </p:cNvSpPr>
          <p:nvPr/>
        </p:nvSpPr>
        <p:spPr bwMode="auto">
          <a:xfrm>
            <a:off x="304800" y="3886200"/>
            <a:ext cx="7848600" cy="366713"/>
          </a:xfrm>
          <a:prstGeom prst="rect">
            <a:avLst/>
          </a:prstGeom>
          <a:noFill/>
          <a:ln w="9525">
            <a:noFill/>
            <a:miter lim="800000"/>
            <a:headEnd/>
            <a:tailEnd/>
          </a:ln>
          <a:effectLst/>
        </p:spPr>
        <p:txBody>
          <a:bodyPr>
            <a:spAutoFit/>
          </a:bodyPr>
          <a:lstStyle/>
          <a:p>
            <a:r>
              <a:rPr lang="en-US" sz="1800" b="0"/>
              <a:t>Bar diagram and Pie charts are used for categorical variables. </a:t>
            </a:r>
          </a:p>
        </p:txBody>
      </p:sp>
      <p:sp>
        <p:nvSpPr>
          <p:cNvPr id="51207" name="Text Box 7"/>
          <p:cNvSpPr txBox="1">
            <a:spLocks noChangeArrowheads="1"/>
          </p:cNvSpPr>
          <p:nvPr/>
        </p:nvSpPr>
        <p:spPr bwMode="auto">
          <a:xfrm>
            <a:off x="304800" y="4343400"/>
            <a:ext cx="8458200" cy="366713"/>
          </a:xfrm>
          <a:prstGeom prst="rect">
            <a:avLst/>
          </a:prstGeom>
          <a:noFill/>
          <a:ln w="9525">
            <a:noFill/>
            <a:miter lim="800000"/>
            <a:headEnd/>
            <a:tailEnd/>
          </a:ln>
          <a:effectLst/>
        </p:spPr>
        <p:txBody>
          <a:bodyPr>
            <a:spAutoFit/>
          </a:bodyPr>
          <a:lstStyle/>
          <a:p>
            <a:r>
              <a:rPr lang="en-US" sz="1800" b="0" dirty="0"/>
              <a:t>Histogram, stem and leaf and Box-plot are used for numerical variable.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ChangeArrowheads="1"/>
          </p:cNvSpPr>
          <p:nvPr/>
        </p:nvSpPr>
        <p:spPr bwMode="auto">
          <a:xfrm>
            <a:off x="457200" y="304800"/>
            <a:ext cx="8001000" cy="1216025"/>
          </a:xfrm>
          <a:prstGeom prst="rect">
            <a:avLst/>
          </a:prstGeom>
          <a:noFill/>
          <a:ln w="9525">
            <a:noFill/>
            <a:miter lim="800000"/>
            <a:headEnd/>
            <a:tailEnd/>
          </a:ln>
          <a:effectLst/>
        </p:spPr>
        <p:txBody>
          <a:bodyPr anchor="b"/>
          <a:lstStyle/>
          <a:p>
            <a:pPr eaLnBrk="1" hangingPunct="1"/>
            <a:r>
              <a:rPr lang="en-US" sz="3400" b="0">
                <a:solidFill>
                  <a:schemeClr val="tx2"/>
                </a:solidFill>
              </a:rPr>
              <a:t>Data Presentation –Categorical Variable</a:t>
            </a:r>
          </a:p>
        </p:txBody>
      </p:sp>
      <p:sp>
        <p:nvSpPr>
          <p:cNvPr id="113669" name="Text Box 5"/>
          <p:cNvSpPr txBox="1">
            <a:spLocks noChangeArrowheads="1"/>
          </p:cNvSpPr>
          <p:nvPr/>
        </p:nvSpPr>
        <p:spPr bwMode="auto">
          <a:xfrm>
            <a:off x="304800" y="1752600"/>
            <a:ext cx="8610600" cy="641350"/>
          </a:xfrm>
          <a:prstGeom prst="rect">
            <a:avLst/>
          </a:prstGeom>
          <a:noFill/>
          <a:ln w="9525">
            <a:noFill/>
            <a:miter lim="800000"/>
            <a:headEnd/>
            <a:tailEnd/>
          </a:ln>
          <a:effectLst/>
        </p:spPr>
        <p:txBody>
          <a:bodyPr>
            <a:spAutoFit/>
          </a:bodyPr>
          <a:lstStyle/>
          <a:p>
            <a:r>
              <a:rPr lang="en-US" sz="1800"/>
              <a:t>Bar Diagram</a:t>
            </a:r>
            <a:r>
              <a:rPr lang="en-US" sz="1800" b="0"/>
              <a:t>: Lists the categories and presents the percent or count of individuals who fall in each category.</a:t>
            </a:r>
          </a:p>
        </p:txBody>
      </p:sp>
      <p:graphicFrame>
        <p:nvGraphicFramePr>
          <p:cNvPr id="187537" name="Group 145"/>
          <p:cNvGraphicFramePr>
            <a:graphicFrameLocks noGrp="1"/>
          </p:cNvGraphicFramePr>
          <p:nvPr>
            <p:ph sz="quarter" idx="2"/>
          </p:nvPr>
        </p:nvGraphicFramePr>
        <p:xfrm>
          <a:off x="4724400" y="2819400"/>
          <a:ext cx="3924300" cy="2057401"/>
        </p:xfrm>
        <a:graphic>
          <a:graphicData uri="http://schemas.openxmlformats.org/drawingml/2006/table">
            <a:tbl>
              <a:tblPr/>
              <a:tblGrid>
                <a:gridCol w="923925"/>
                <a:gridCol w="1000125"/>
                <a:gridCol w="1230313"/>
                <a:gridCol w="769937"/>
              </a:tblGrid>
              <a:tr h="568325">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Treatment</a:t>
                      </a:r>
                    </a:p>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Group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Frequency</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Proportion</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Percent</a:t>
                      </a: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(15/60)=0.25 </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25.0</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(25/60)=0.333</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41.7</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(20/60)=0.417</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33.3</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Total</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12992" name="Object 0"/>
          <p:cNvGraphicFramePr>
            <a:graphicFrameLocks noChangeAspect="1"/>
          </p:cNvGraphicFramePr>
          <p:nvPr>
            <p:ph sz="quarter" idx="3"/>
          </p:nvPr>
        </p:nvGraphicFramePr>
        <p:xfrm>
          <a:off x="762000" y="2667000"/>
          <a:ext cx="3429000" cy="2667000"/>
        </p:xfrm>
        <a:graphic>
          <a:graphicData uri="http://schemas.openxmlformats.org/presentationml/2006/ole">
            <p:oleObj spid="_x0000_s212992" name="Chart" r:id="rId4" imgW="2610002" imgH="2286000" progId="Excel.Chart.8">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71" name="Rectangle 23"/>
          <p:cNvSpPr>
            <a:spLocks noChangeArrowheads="1"/>
          </p:cNvSpPr>
          <p:nvPr/>
        </p:nvSpPr>
        <p:spPr bwMode="auto">
          <a:xfrm>
            <a:off x="533400" y="228600"/>
            <a:ext cx="8001000" cy="1216025"/>
          </a:xfrm>
          <a:prstGeom prst="rect">
            <a:avLst/>
          </a:prstGeom>
          <a:noFill/>
          <a:ln w="9525">
            <a:noFill/>
            <a:miter lim="800000"/>
            <a:headEnd/>
            <a:tailEnd/>
          </a:ln>
          <a:effectLst/>
        </p:spPr>
        <p:txBody>
          <a:bodyPr anchor="b"/>
          <a:lstStyle/>
          <a:p>
            <a:pPr eaLnBrk="1" hangingPunct="1"/>
            <a:r>
              <a:rPr lang="en-US" sz="3400" b="0">
                <a:solidFill>
                  <a:schemeClr val="tx2"/>
                </a:solidFill>
              </a:rPr>
              <a:t>Data Presentation –Categorical Variable</a:t>
            </a:r>
          </a:p>
        </p:txBody>
      </p:sp>
      <p:sp>
        <p:nvSpPr>
          <p:cNvPr id="53272" name="Text Box 24"/>
          <p:cNvSpPr txBox="1">
            <a:spLocks noChangeArrowheads="1"/>
          </p:cNvSpPr>
          <p:nvPr/>
        </p:nvSpPr>
        <p:spPr bwMode="auto">
          <a:xfrm>
            <a:off x="304800" y="1828800"/>
            <a:ext cx="8534400" cy="641350"/>
          </a:xfrm>
          <a:prstGeom prst="rect">
            <a:avLst/>
          </a:prstGeom>
          <a:noFill/>
          <a:ln w="9525">
            <a:noFill/>
            <a:miter lim="800000"/>
            <a:headEnd/>
            <a:tailEnd/>
          </a:ln>
          <a:effectLst/>
        </p:spPr>
        <p:txBody>
          <a:bodyPr>
            <a:spAutoFit/>
          </a:bodyPr>
          <a:lstStyle/>
          <a:p>
            <a:pPr>
              <a:spcBef>
                <a:spcPct val="50000"/>
              </a:spcBef>
            </a:pPr>
            <a:r>
              <a:rPr lang="en-US" sz="1800"/>
              <a:t>Pie Chart</a:t>
            </a:r>
            <a:r>
              <a:rPr lang="en-US" sz="1800" b="0"/>
              <a:t>: Lists the categories and presents the percent or count of individuals who fall in each category.</a:t>
            </a:r>
          </a:p>
        </p:txBody>
      </p:sp>
      <p:graphicFrame>
        <p:nvGraphicFramePr>
          <p:cNvPr id="53274" name="Object 26"/>
          <p:cNvGraphicFramePr>
            <a:graphicFrameLocks noChangeAspect="1"/>
          </p:cNvGraphicFramePr>
          <p:nvPr>
            <p:ph sz="half" idx="1"/>
          </p:nvPr>
        </p:nvGraphicFramePr>
        <p:xfrm>
          <a:off x="381000" y="2667000"/>
          <a:ext cx="3810000" cy="2582863"/>
        </p:xfrm>
        <a:graphic>
          <a:graphicData uri="http://schemas.openxmlformats.org/presentationml/2006/ole">
            <p:oleObj spid="_x0000_s53274" name="Chart" r:id="rId4" imgW="2390851" imgH="1619402" progId="Excel.Chart.8">
              <p:embed/>
            </p:oleObj>
          </a:graphicData>
        </a:graphic>
      </p:graphicFrame>
      <p:graphicFrame>
        <p:nvGraphicFramePr>
          <p:cNvPr id="53319" name="Group 71"/>
          <p:cNvGraphicFramePr>
            <a:graphicFrameLocks noGrp="1"/>
          </p:cNvGraphicFramePr>
          <p:nvPr>
            <p:ph sz="half" idx="2"/>
          </p:nvPr>
        </p:nvGraphicFramePr>
        <p:xfrm>
          <a:off x="4648200" y="2895600"/>
          <a:ext cx="4038600" cy="1983424"/>
        </p:xfrm>
        <a:graphic>
          <a:graphicData uri="http://schemas.openxmlformats.org/drawingml/2006/table">
            <a:tbl>
              <a:tblPr/>
              <a:tblGrid>
                <a:gridCol w="990600"/>
                <a:gridCol w="990600"/>
                <a:gridCol w="1219200"/>
                <a:gridCol w="838200"/>
              </a:tblGrid>
              <a:tr h="45720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Treatment</a:t>
                      </a:r>
                    </a:p>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Group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Frequency</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Proportion</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Percent</a:t>
                      </a: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(15/60)=0.25 </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25.0</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(25/60)=0.333</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41.7</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6238">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(20/60)=0.417</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33.3</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Total</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3400"/>
              <a:t>Graphical Presentation –Numerical Variable</a:t>
            </a:r>
          </a:p>
        </p:txBody>
      </p:sp>
      <p:graphicFrame>
        <p:nvGraphicFramePr>
          <p:cNvPr id="186434" name="Object 66"/>
          <p:cNvGraphicFramePr>
            <a:graphicFrameLocks noChangeAspect="1"/>
          </p:cNvGraphicFramePr>
          <p:nvPr>
            <p:ph sz="half" idx="1"/>
          </p:nvPr>
        </p:nvGraphicFramePr>
        <p:xfrm>
          <a:off x="685800" y="3048000"/>
          <a:ext cx="3657600" cy="2962275"/>
        </p:xfrm>
        <a:graphic>
          <a:graphicData uri="http://schemas.openxmlformats.org/presentationml/2006/ole">
            <p:oleObj spid="_x0000_s186434" name="Chart" r:id="rId4" imgW="3657600" imgH="2962351" progId="Excel.Chart.8">
              <p:embed/>
            </p:oleObj>
          </a:graphicData>
        </a:graphic>
      </p:graphicFrame>
      <p:sp>
        <p:nvSpPr>
          <p:cNvPr id="8197" name="Text Box 5"/>
          <p:cNvSpPr txBox="1">
            <a:spLocks noChangeArrowheads="1"/>
          </p:cNvSpPr>
          <p:nvPr/>
        </p:nvSpPr>
        <p:spPr bwMode="auto">
          <a:xfrm>
            <a:off x="609600" y="1828800"/>
            <a:ext cx="8153400" cy="915988"/>
          </a:xfrm>
          <a:prstGeom prst="rect">
            <a:avLst/>
          </a:prstGeom>
          <a:noFill/>
          <a:ln w="9525">
            <a:noFill/>
            <a:miter lim="800000"/>
            <a:headEnd/>
            <a:tailEnd/>
          </a:ln>
          <a:effectLst/>
        </p:spPr>
        <p:txBody>
          <a:bodyPr>
            <a:spAutoFit/>
          </a:bodyPr>
          <a:lstStyle/>
          <a:p>
            <a:pPr>
              <a:spcBef>
                <a:spcPct val="50000"/>
              </a:spcBef>
            </a:pPr>
            <a:r>
              <a:rPr lang="en-US" sz="1800"/>
              <a:t>Histogram</a:t>
            </a:r>
            <a:r>
              <a:rPr lang="en-US" sz="1800" b="0"/>
              <a:t>: Overall pattern can be described by its </a:t>
            </a:r>
            <a:r>
              <a:rPr lang="en-US" sz="1800"/>
              <a:t>shape</a:t>
            </a:r>
            <a:r>
              <a:rPr lang="en-US" sz="1800" b="0"/>
              <a:t>, </a:t>
            </a:r>
            <a:r>
              <a:rPr lang="en-US" sz="1800"/>
              <a:t>center</a:t>
            </a:r>
            <a:r>
              <a:rPr lang="en-US" sz="1800" b="0"/>
              <a:t>, and </a:t>
            </a:r>
            <a:r>
              <a:rPr lang="en-US" sz="1800"/>
              <a:t>spread</a:t>
            </a:r>
            <a:r>
              <a:rPr lang="en-US" sz="1800" b="0"/>
              <a:t>. The following age distribution is </a:t>
            </a:r>
            <a:r>
              <a:rPr lang="en-US" sz="1800"/>
              <a:t>right skewed</a:t>
            </a:r>
            <a:r>
              <a:rPr lang="en-US" sz="1800" b="0"/>
              <a:t>. The </a:t>
            </a:r>
            <a:r>
              <a:rPr lang="en-US" sz="1800"/>
              <a:t>center</a:t>
            </a:r>
            <a:r>
              <a:rPr lang="en-US" sz="1800" b="0"/>
              <a:t> lies between </a:t>
            </a:r>
            <a:r>
              <a:rPr lang="en-US" sz="1800"/>
              <a:t>80 to 100</a:t>
            </a:r>
            <a:r>
              <a:rPr lang="en-US" sz="1800" b="0"/>
              <a:t>. </a:t>
            </a:r>
            <a:r>
              <a:rPr lang="en-US" sz="1800"/>
              <a:t>No outliers</a:t>
            </a:r>
            <a:r>
              <a:rPr lang="en-US" sz="1800" b="0"/>
              <a:t>.</a:t>
            </a:r>
          </a:p>
        </p:txBody>
      </p:sp>
      <p:graphicFrame>
        <p:nvGraphicFramePr>
          <p:cNvPr id="186433" name="Group 65"/>
          <p:cNvGraphicFramePr>
            <a:graphicFrameLocks noGrp="1"/>
          </p:cNvGraphicFramePr>
          <p:nvPr>
            <p:ph sz="half" idx="2"/>
          </p:nvPr>
        </p:nvGraphicFramePr>
        <p:xfrm>
          <a:off x="5105400" y="3048000"/>
          <a:ext cx="2667000" cy="3169920"/>
        </p:xfrm>
        <a:graphic>
          <a:graphicData uri="http://schemas.openxmlformats.org/drawingml/2006/table">
            <a:tbl>
              <a:tblPr/>
              <a:tblGrid>
                <a:gridCol w="1511300"/>
                <a:gridCol w="1155700"/>
              </a:tblGrid>
              <a:tr h="2000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Mean</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cap="fla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90.41666667</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cap="flat">
                      <a:noFill/>
                    </a:lnT>
                    <a:lnB>
                      <a:noFill/>
                    </a:lnB>
                    <a:lnTlToBr>
                      <a:noFill/>
                    </a:lnTlToBr>
                    <a:lnBlToTr>
                      <a:noFill/>
                    </a:lnBlToTr>
                    <a:noFill/>
                  </a:tcPr>
                </a:tc>
              </a:tr>
              <a:tr h="1984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Standard Error</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3.902649518</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00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Median</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84</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1984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Mode</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84</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00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Standard Deviation</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30.22979318</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1984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Sample Variance</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913.8403955</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00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Kurtosis</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-1.183899591</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1984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Skewness</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0.389872725</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00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Range</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95</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1984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Minimum</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48</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00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Maximum</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143</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1984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Sum</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5425</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00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Count</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60</a:t>
                      </a:r>
                      <a:endParaRPr kumimoji="0" lang="en-US" sz="18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3400"/>
              <a:t>Graphical Presentation –Numerical Variable</a:t>
            </a:r>
          </a:p>
        </p:txBody>
      </p:sp>
      <p:sp>
        <p:nvSpPr>
          <p:cNvPr id="57349" name="Text Box 5"/>
          <p:cNvSpPr txBox="1">
            <a:spLocks noChangeArrowheads="1"/>
          </p:cNvSpPr>
          <p:nvPr/>
        </p:nvSpPr>
        <p:spPr bwMode="auto">
          <a:xfrm>
            <a:off x="609600" y="1676400"/>
            <a:ext cx="8305800" cy="366713"/>
          </a:xfrm>
          <a:prstGeom prst="rect">
            <a:avLst/>
          </a:prstGeom>
          <a:noFill/>
          <a:ln w="9525">
            <a:noFill/>
            <a:miter lim="800000"/>
            <a:headEnd/>
            <a:tailEnd/>
          </a:ln>
          <a:effectLst/>
        </p:spPr>
        <p:txBody>
          <a:bodyPr>
            <a:spAutoFit/>
          </a:bodyPr>
          <a:lstStyle/>
          <a:p>
            <a:r>
              <a:rPr lang="en-US" sz="1800" b="0"/>
              <a:t>Box-Plot: Describes the five-number summary</a:t>
            </a:r>
          </a:p>
        </p:txBody>
      </p:sp>
      <p:graphicFrame>
        <p:nvGraphicFramePr>
          <p:cNvPr id="57350" name="Object 6"/>
          <p:cNvGraphicFramePr>
            <a:graphicFrameLocks noChangeAspect="1"/>
          </p:cNvGraphicFramePr>
          <p:nvPr>
            <p:ph idx="1"/>
          </p:nvPr>
        </p:nvGraphicFramePr>
        <p:xfrm>
          <a:off x="1066800" y="2133600"/>
          <a:ext cx="6010275" cy="3886200"/>
        </p:xfrm>
        <a:graphic>
          <a:graphicData uri="http://schemas.openxmlformats.org/presentationml/2006/ole">
            <p:oleObj spid="_x0000_s57350" name="Chart" r:id="rId4" imgW="6010351" imgH="2952902" progId="Excel.Chart.8">
              <p:embed/>
            </p:oleObj>
          </a:graphicData>
        </a:graphic>
      </p:graphicFrame>
      <p:sp>
        <p:nvSpPr>
          <p:cNvPr id="57360" name="Line 16"/>
          <p:cNvSpPr>
            <a:spLocks noChangeShapeType="1"/>
          </p:cNvSpPr>
          <p:nvPr/>
        </p:nvSpPr>
        <p:spPr bwMode="auto">
          <a:xfrm>
            <a:off x="3429000" y="3886200"/>
            <a:ext cx="762000" cy="0"/>
          </a:xfrm>
          <a:prstGeom prst="line">
            <a:avLst/>
          </a:prstGeom>
          <a:noFill/>
          <a:ln w="9525">
            <a:solidFill>
              <a:schemeClr val="tx1"/>
            </a:solidFill>
            <a:round/>
            <a:headEnd/>
            <a:tailEnd/>
          </a:ln>
          <a:effectLst/>
        </p:spPr>
        <p:txBody>
          <a:bodyPr/>
          <a:lstStyle/>
          <a:p>
            <a:endParaRPr lang="ar-EG"/>
          </a:p>
        </p:txBody>
      </p:sp>
      <p:sp>
        <p:nvSpPr>
          <p:cNvPr id="57364" name="Text Box 20"/>
          <p:cNvSpPr txBox="1">
            <a:spLocks noChangeArrowheads="1"/>
          </p:cNvSpPr>
          <p:nvPr/>
        </p:nvSpPr>
        <p:spPr bwMode="auto">
          <a:xfrm>
            <a:off x="2133600" y="2133600"/>
            <a:ext cx="3657600" cy="366713"/>
          </a:xfrm>
          <a:prstGeom prst="rect">
            <a:avLst/>
          </a:prstGeom>
          <a:noFill/>
          <a:ln w="9525">
            <a:noFill/>
            <a:miter lim="800000"/>
            <a:headEnd/>
            <a:tailEnd/>
          </a:ln>
          <a:effectLst/>
        </p:spPr>
        <p:txBody>
          <a:bodyPr>
            <a:spAutoFit/>
          </a:bodyPr>
          <a:lstStyle/>
          <a:p>
            <a:pPr>
              <a:spcBef>
                <a:spcPct val="50000"/>
              </a:spcBef>
            </a:pPr>
            <a:r>
              <a:rPr lang="en-US" sz="1800" b="0"/>
              <a:t>Figure 3: Distribution of Age </a:t>
            </a:r>
          </a:p>
        </p:txBody>
      </p:sp>
      <p:sp>
        <p:nvSpPr>
          <p:cNvPr id="57365" name="Text Box 21"/>
          <p:cNvSpPr txBox="1">
            <a:spLocks noChangeArrowheads="1"/>
          </p:cNvSpPr>
          <p:nvPr/>
        </p:nvSpPr>
        <p:spPr bwMode="auto">
          <a:xfrm>
            <a:off x="3048000" y="5486400"/>
            <a:ext cx="1600200" cy="366713"/>
          </a:xfrm>
          <a:prstGeom prst="rect">
            <a:avLst/>
          </a:prstGeom>
          <a:noFill/>
          <a:ln w="9525">
            <a:noFill/>
            <a:miter lim="800000"/>
            <a:headEnd/>
            <a:tailEnd/>
          </a:ln>
          <a:effectLst/>
        </p:spPr>
        <p:txBody>
          <a:bodyPr>
            <a:spAutoFit/>
          </a:bodyPr>
          <a:lstStyle/>
          <a:p>
            <a:pPr>
              <a:spcBef>
                <a:spcPct val="50000"/>
              </a:spcBef>
            </a:pPr>
            <a:r>
              <a:rPr lang="en-US" sz="1800" b="0"/>
              <a:t>Box Plot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Numerical Presentation </a:t>
            </a:r>
          </a:p>
        </p:txBody>
      </p:sp>
      <p:sp>
        <p:nvSpPr>
          <p:cNvPr id="59398" name="Text Box 6"/>
          <p:cNvSpPr txBox="1">
            <a:spLocks noChangeArrowheads="1"/>
          </p:cNvSpPr>
          <p:nvPr/>
        </p:nvSpPr>
        <p:spPr bwMode="auto">
          <a:xfrm>
            <a:off x="533400" y="3429000"/>
            <a:ext cx="8305800" cy="2014538"/>
          </a:xfrm>
          <a:prstGeom prst="rect">
            <a:avLst/>
          </a:prstGeom>
          <a:noFill/>
          <a:ln w="9525">
            <a:noFill/>
            <a:miter lim="800000"/>
            <a:headEnd/>
            <a:tailEnd/>
          </a:ln>
          <a:effectLst/>
        </p:spPr>
        <p:txBody>
          <a:bodyPr>
            <a:spAutoFit/>
          </a:bodyPr>
          <a:lstStyle/>
          <a:p>
            <a:pPr eaLnBrk="1" hangingPunct="1"/>
            <a:r>
              <a:rPr lang="en-US" sz="1800" b="0">
                <a:latin typeface="Arial" pitchFamily="34" charset="0"/>
              </a:rPr>
              <a:t>To understand how well a central value characterizes a set of observations, let us consider the following two sets of data:</a:t>
            </a:r>
          </a:p>
          <a:p>
            <a:pPr lvl="1" eaLnBrk="1" hangingPunct="1"/>
            <a:r>
              <a:rPr lang="en-US" sz="1800" b="0">
                <a:latin typeface="Arial" pitchFamily="34" charset="0"/>
              </a:rPr>
              <a:t>A: 30, 50, 70</a:t>
            </a:r>
          </a:p>
          <a:p>
            <a:pPr lvl="1" eaLnBrk="1" hangingPunct="1"/>
            <a:r>
              <a:rPr lang="en-US" sz="1800" b="0">
                <a:latin typeface="Arial" pitchFamily="34" charset="0"/>
              </a:rPr>
              <a:t>B: 40, 50, 60</a:t>
            </a:r>
          </a:p>
          <a:p>
            <a:pPr eaLnBrk="1" hangingPunct="1"/>
            <a:r>
              <a:rPr lang="en-US" sz="1800" b="0">
                <a:latin typeface="Arial" pitchFamily="34" charset="0"/>
              </a:rPr>
              <a:t>The mean of both two data sets is 50. But, the distance of the observations from the mean in data set A is larger than in the data set B. Thus, the mean of data set B is a better representation of the data set than is the case for set A.</a:t>
            </a:r>
          </a:p>
        </p:txBody>
      </p:sp>
      <p:sp>
        <p:nvSpPr>
          <p:cNvPr id="59399" name="Text Box 7"/>
          <p:cNvSpPr txBox="1">
            <a:spLocks noChangeArrowheads="1"/>
          </p:cNvSpPr>
          <p:nvPr/>
        </p:nvSpPr>
        <p:spPr bwMode="auto">
          <a:xfrm>
            <a:off x="533400" y="1676400"/>
            <a:ext cx="8305800" cy="1465263"/>
          </a:xfrm>
          <a:prstGeom prst="rect">
            <a:avLst/>
          </a:prstGeom>
          <a:noFill/>
          <a:ln w="9525">
            <a:noFill/>
            <a:miter lim="800000"/>
            <a:headEnd/>
            <a:tailEnd/>
          </a:ln>
          <a:effectLst/>
        </p:spPr>
        <p:txBody>
          <a:bodyPr>
            <a:spAutoFit/>
          </a:bodyPr>
          <a:lstStyle/>
          <a:p>
            <a:pPr eaLnBrk="1" hangingPunct="1"/>
            <a:r>
              <a:rPr lang="en-US" sz="1800" b="0">
                <a:latin typeface="Arial" pitchFamily="34" charset="0"/>
              </a:rPr>
              <a:t>A fundamental concept in summary statistics is that of a </a:t>
            </a:r>
            <a:r>
              <a:rPr lang="en-US" sz="1800" b="0" i="1">
                <a:latin typeface="Arial" pitchFamily="34" charset="0"/>
              </a:rPr>
              <a:t>central value</a:t>
            </a:r>
            <a:r>
              <a:rPr lang="en-US" sz="1800" b="0">
                <a:latin typeface="Arial" pitchFamily="34" charset="0"/>
              </a:rPr>
              <a:t> for a set of observations and the extent to which the central value characterizes the whole set of data. Measures of central value such as the mean or median must be coupled with measures of data dispersion (e.g., average distance from the mean) to indicate how well the central value characterizes the data as a whole.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3400"/>
              <a:t>Methods of Center Measurement</a:t>
            </a:r>
          </a:p>
        </p:txBody>
      </p:sp>
      <p:sp>
        <p:nvSpPr>
          <p:cNvPr id="61444" name="Text Box 4"/>
          <p:cNvSpPr txBox="1">
            <a:spLocks noChangeArrowheads="1"/>
          </p:cNvSpPr>
          <p:nvPr/>
        </p:nvSpPr>
        <p:spPr bwMode="auto">
          <a:xfrm>
            <a:off x="533400" y="2514600"/>
            <a:ext cx="8321675" cy="641350"/>
          </a:xfrm>
          <a:prstGeom prst="rect">
            <a:avLst/>
          </a:prstGeom>
          <a:noFill/>
          <a:ln w="9525">
            <a:noFill/>
            <a:miter lim="800000"/>
            <a:headEnd/>
            <a:tailEnd/>
          </a:ln>
          <a:effectLst/>
        </p:spPr>
        <p:txBody>
          <a:bodyPr>
            <a:spAutoFit/>
          </a:bodyPr>
          <a:lstStyle/>
          <a:p>
            <a:r>
              <a:rPr lang="en-US" sz="1800"/>
              <a:t>Commonly used methods</a:t>
            </a:r>
            <a:r>
              <a:rPr lang="en-US" sz="1800" b="0"/>
              <a:t> are </a:t>
            </a:r>
            <a:r>
              <a:rPr lang="en-US" sz="1800"/>
              <a:t>mean</a:t>
            </a:r>
            <a:r>
              <a:rPr lang="en-US" sz="1800" b="0"/>
              <a:t>, </a:t>
            </a:r>
            <a:r>
              <a:rPr lang="en-US" sz="1800"/>
              <a:t>median</a:t>
            </a:r>
            <a:r>
              <a:rPr lang="en-US" sz="1800" b="0"/>
              <a:t>, </a:t>
            </a:r>
            <a:r>
              <a:rPr lang="en-US" sz="1800"/>
              <a:t>mode</a:t>
            </a:r>
            <a:r>
              <a:rPr lang="en-US" sz="1800" b="0"/>
              <a:t>, </a:t>
            </a:r>
            <a:r>
              <a:rPr lang="en-US" sz="1800"/>
              <a:t>geometric mean</a:t>
            </a:r>
            <a:r>
              <a:rPr lang="en-US" sz="1800" b="0"/>
              <a:t> etc.</a:t>
            </a:r>
          </a:p>
        </p:txBody>
      </p:sp>
      <p:sp>
        <p:nvSpPr>
          <p:cNvPr id="61445" name="Text Box 5"/>
          <p:cNvSpPr txBox="1">
            <a:spLocks noChangeArrowheads="1"/>
          </p:cNvSpPr>
          <p:nvPr/>
        </p:nvSpPr>
        <p:spPr bwMode="auto">
          <a:xfrm>
            <a:off x="533400" y="3200400"/>
            <a:ext cx="8305800" cy="641350"/>
          </a:xfrm>
          <a:prstGeom prst="rect">
            <a:avLst/>
          </a:prstGeom>
          <a:noFill/>
          <a:ln w="9525">
            <a:noFill/>
            <a:miter lim="800000"/>
            <a:headEnd/>
            <a:tailEnd/>
          </a:ln>
          <a:effectLst/>
        </p:spPr>
        <p:txBody>
          <a:bodyPr>
            <a:spAutoFit/>
          </a:bodyPr>
          <a:lstStyle/>
          <a:p>
            <a:r>
              <a:rPr lang="en-US" sz="1800"/>
              <a:t>Mean</a:t>
            </a:r>
            <a:r>
              <a:rPr lang="en-US" sz="1800" b="0"/>
              <a:t>: Summing up all the observation and dividing by number of observations. Mean of 20, 30, 40 is (20+30+40)/3 = 30. </a:t>
            </a:r>
          </a:p>
        </p:txBody>
      </p:sp>
      <p:graphicFrame>
        <p:nvGraphicFramePr>
          <p:cNvPr id="214016" name="Object 1024"/>
          <p:cNvGraphicFramePr>
            <a:graphicFrameLocks noChangeAspect="1"/>
          </p:cNvGraphicFramePr>
          <p:nvPr>
            <p:ph idx="1"/>
          </p:nvPr>
        </p:nvGraphicFramePr>
        <p:xfrm>
          <a:off x="1066800" y="3886200"/>
          <a:ext cx="6629400" cy="2054225"/>
        </p:xfrm>
        <a:graphic>
          <a:graphicData uri="http://schemas.openxmlformats.org/presentationml/2006/ole">
            <p:oleObj spid="_x0000_s214016" name="Equation" r:id="rId4" imgW="3403440" imgH="1079280" progId="Equation.3">
              <p:embed/>
            </p:oleObj>
          </a:graphicData>
        </a:graphic>
      </p:graphicFrame>
      <p:sp>
        <p:nvSpPr>
          <p:cNvPr id="61448" name="Text Box 8"/>
          <p:cNvSpPr txBox="1">
            <a:spLocks noChangeArrowheads="1"/>
          </p:cNvSpPr>
          <p:nvPr/>
        </p:nvSpPr>
        <p:spPr bwMode="auto">
          <a:xfrm>
            <a:off x="669925" y="1784350"/>
            <a:ext cx="8245475" cy="366713"/>
          </a:xfrm>
          <a:prstGeom prst="rect">
            <a:avLst/>
          </a:prstGeom>
          <a:noFill/>
          <a:ln w="9525">
            <a:noFill/>
            <a:miter lim="800000"/>
            <a:headEnd/>
            <a:tailEnd/>
          </a:ln>
          <a:effectLst/>
        </p:spPr>
        <p:txBody>
          <a:bodyPr>
            <a:spAutoFit/>
          </a:bodyPr>
          <a:lstStyle/>
          <a:p>
            <a:endParaRPr lang="ar-EG" sz="1800" b="0"/>
          </a:p>
        </p:txBody>
      </p:sp>
      <p:sp>
        <p:nvSpPr>
          <p:cNvPr id="61449" name="Text Box 9"/>
          <p:cNvSpPr txBox="1">
            <a:spLocks noChangeArrowheads="1"/>
          </p:cNvSpPr>
          <p:nvPr/>
        </p:nvSpPr>
        <p:spPr bwMode="auto">
          <a:xfrm>
            <a:off x="533400" y="1752600"/>
            <a:ext cx="8305800" cy="641350"/>
          </a:xfrm>
          <a:prstGeom prst="rect">
            <a:avLst/>
          </a:prstGeom>
          <a:noFill/>
          <a:ln w="9525">
            <a:noFill/>
            <a:miter lim="800000"/>
            <a:headEnd/>
            <a:tailEnd/>
          </a:ln>
          <a:effectLst/>
        </p:spPr>
        <p:txBody>
          <a:bodyPr>
            <a:spAutoFit/>
          </a:bodyPr>
          <a:lstStyle/>
          <a:p>
            <a:r>
              <a:rPr lang="en-US" sz="1800"/>
              <a:t>Center measurement</a:t>
            </a:r>
            <a:r>
              <a:rPr lang="en-US" sz="1800" b="0"/>
              <a:t> is a summary measure of the overall level of a dataset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400"/>
              <a:t>Methods of Center Measurement</a:t>
            </a:r>
          </a:p>
        </p:txBody>
      </p:sp>
      <p:sp>
        <p:nvSpPr>
          <p:cNvPr id="9223" name="Text Box 7"/>
          <p:cNvSpPr txBox="1">
            <a:spLocks noChangeArrowheads="1"/>
          </p:cNvSpPr>
          <p:nvPr/>
        </p:nvSpPr>
        <p:spPr bwMode="auto">
          <a:xfrm>
            <a:off x="381000" y="1981200"/>
            <a:ext cx="8001000" cy="2563813"/>
          </a:xfrm>
          <a:prstGeom prst="rect">
            <a:avLst/>
          </a:prstGeom>
          <a:noFill/>
          <a:ln w="9525">
            <a:noFill/>
            <a:miter lim="800000"/>
            <a:headEnd/>
            <a:tailEnd/>
          </a:ln>
          <a:effectLst/>
        </p:spPr>
        <p:txBody>
          <a:bodyPr>
            <a:spAutoFit/>
          </a:bodyPr>
          <a:lstStyle/>
          <a:p>
            <a:r>
              <a:rPr lang="en-US" sz="1800" dirty="0"/>
              <a:t>Median</a:t>
            </a:r>
            <a:r>
              <a:rPr lang="en-US" sz="1800" b="0" dirty="0"/>
              <a:t>: The middle value in an ordered sequence of observations. That is, to find the median we need to order the data set and then find the middle value. In case of an even number of observations the average of the two middle most values is the median. For example, to find the median of {9, 3, 6, 7, 5}, we first sort the data giving {3, 5, 6, 7, 9}, then choose the middle value 6. If the number of observations is even, e.g., {9, 3, 6, 7, 5, 2}, then the median is the average of the two middle values from the sorted sequence, in this case, (5 + 6) / 2 = 5.5.</a:t>
            </a:r>
          </a:p>
        </p:txBody>
      </p:sp>
      <p:sp>
        <p:nvSpPr>
          <p:cNvPr id="9224" name="Rectangle 8"/>
          <p:cNvSpPr>
            <a:spLocks noChangeArrowheads="1"/>
          </p:cNvSpPr>
          <p:nvPr/>
        </p:nvSpPr>
        <p:spPr bwMode="auto">
          <a:xfrm>
            <a:off x="381000" y="4738688"/>
            <a:ext cx="7924800" cy="641350"/>
          </a:xfrm>
          <a:prstGeom prst="rect">
            <a:avLst/>
          </a:prstGeom>
          <a:noFill/>
          <a:ln w="9525">
            <a:noFill/>
            <a:miter lim="800000"/>
            <a:headEnd/>
            <a:tailEnd/>
          </a:ln>
          <a:effectLst/>
        </p:spPr>
        <p:txBody>
          <a:bodyPr>
            <a:spAutoFit/>
          </a:bodyPr>
          <a:lstStyle/>
          <a:p>
            <a:r>
              <a:rPr lang="en-US" sz="1800"/>
              <a:t>Mode</a:t>
            </a:r>
            <a:r>
              <a:rPr lang="en-US" sz="1800" b="0"/>
              <a:t>: The value that is observed most frequently. The mode is undefined for sequences in which no observation is repeated.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026"/>
          <p:cNvSpPr>
            <a:spLocks noGrp="1" noChangeArrowheads="1"/>
          </p:cNvSpPr>
          <p:nvPr>
            <p:ph type="title"/>
          </p:nvPr>
        </p:nvSpPr>
        <p:spPr/>
        <p:txBody>
          <a:bodyPr/>
          <a:lstStyle/>
          <a:p>
            <a:r>
              <a:rPr lang="en-US" dirty="0" smtClean="0"/>
              <a:t>Mean </a:t>
            </a:r>
            <a:r>
              <a:rPr lang="en-US" dirty="0"/>
              <a:t>or Median</a:t>
            </a:r>
          </a:p>
        </p:txBody>
      </p:sp>
      <p:sp>
        <p:nvSpPr>
          <p:cNvPr id="105476" name="Text Box 1028"/>
          <p:cNvSpPr txBox="1">
            <a:spLocks noChangeArrowheads="1"/>
          </p:cNvSpPr>
          <p:nvPr/>
        </p:nvSpPr>
        <p:spPr bwMode="auto">
          <a:xfrm>
            <a:off x="457200" y="1676400"/>
            <a:ext cx="8229600" cy="2289175"/>
          </a:xfrm>
          <a:prstGeom prst="rect">
            <a:avLst/>
          </a:prstGeom>
          <a:noFill/>
          <a:ln w="9525">
            <a:noFill/>
            <a:miter lim="800000"/>
            <a:headEnd/>
            <a:tailEnd/>
          </a:ln>
          <a:effectLst/>
        </p:spPr>
        <p:txBody>
          <a:bodyPr>
            <a:spAutoFit/>
          </a:bodyPr>
          <a:lstStyle/>
          <a:p>
            <a:pPr algn="just">
              <a:spcBef>
                <a:spcPct val="50000"/>
              </a:spcBef>
            </a:pPr>
            <a:r>
              <a:rPr lang="en-US" sz="1800" b="0"/>
              <a:t>The median is less sensitive to outliers (extreme scores) than the mean and thus a better measure than the mean for highly skewed distributions, e.g. family income. For example mean of 20, 30, 40, and 990 is (20+30+40+990)/4 =270. The median of these four observations is (30+40)/2 =35. Here 3 observations out of 4 lie between 20-40.  So, the mean 270 really fails to give a realistic picture of the major part of the data. It is influenced by extreme value 990.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9" name="Rectangle 19"/>
          <p:cNvSpPr>
            <a:spLocks noGrp="1" noChangeArrowheads="1"/>
          </p:cNvSpPr>
          <p:nvPr>
            <p:ph type="title"/>
          </p:nvPr>
        </p:nvSpPr>
        <p:spPr/>
        <p:txBody>
          <a:bodyPr/>
          <a:lstStyle/>
          <a:p>
            <a:r>
              <a:rPr lang="en-US" sz="3400"/>
              <a:t>Methods of Variability Measurement</a:t>
            </a:r>
          </a:p>
        </p:txBody>
      </p:sp>
      <p:sp>
        <p:nvSpPr>
          <p:cNvPr id="10244" name="Text Box 4"/>
          <p:cNvSpPr txBox="1">
            <a:spLocks noChangeArrowheads="1"/>
          </p:cNvSpPr>
          <p:nvPr/>
        </p:nvSpPr>
        <p:spPr bwMode="auto">
          <a:xfrm>
            <a:off x="609600" y="2819400"/>
            <a:ext cx="8382000" cy="641350"/>
          </a:xfrm>
          <a:prstGeom prst="rect">
            <a:avLst/>
          </a:prstGeom>
          <a:noFill/>
          <a:ln w="9525">
            <a:noFill/>
            <a:miter lim="800000"/>
            <a:headEnd/>
            <a:tailEnd/>
          </a:ln>
          <a:effectLst/>
        </p:spPr>
        <p:txBody>
          <a:bodyPr>
            <a:spAutoFit/>
          </a:bodyPr>
          <a:lstStyle/>
          <a:p>
            <a:r>
              <a:rPr lang="en-US" sz="1800" dirty="0"/>
              <a:t>Commonly used methods</a:t>
            </a:r>
            <a:r>
              <a:rPr lang="en-US" sz="1800" b="0" dirty="0"/>
              <a:t>: </a:t>
            </a:r>
            <a:r>
              <a:rPr lang="en-US" sz="1800" b="0" i="1" dirty="0"/>
              <a:t>range</a:t>
            </a:r>
            <a:r>
              <a:rPr lang="en-US" sz="1800" b="0" dirty="0"/>
              <a:t>, </a:t>
            </a:r>
            <a:r>
              <a:rPr lang="en-US" sz="1800" b="0" i="1" dirty="0"/>
              <a:t>variance</a:t>
            </a:r>
            <a:r>
              <a:rPr lang="en-US" sz="1800" b="0" dirty="0"/>
              <a:t>, </a:t>
            </a:r>
            <a:r>
              <a:rPr lang="en-US" sz="1800" b="0" i="1" dirty="0"/>
              <a:t>standard deviation</a:t>
            </a:r>
            <a:r>
              <a:rPr lang="en-US" sz="1800" b="0" dirty="0"/>
              <a:t>, </a:t>
            </a:r>
            <a:r>
              <a:rPr lang="en-US" sz="1800" b="0" i="1" dirty="0" err="1"/>
              <a:t>interquartile</a:t>
            </a:r>
            <a:r>
              <a:rPr lang="en-US" sz="1800" b="0" i="1" dirty="0"/>
              <a:t> range</a:t>
            </a:r>
            <a:r>
              <a:rPr lang="en-US" sz="1800" b="0" dirty="0"/>
              <a:t>, </a:t>
            </a:r>
            <a:r>
              <a:rPr lang="en-US" sz="1800" b="0" i="1" dirty="0"/>
              <a:t>coefficient of variation etc</a:t>
            </a:r>
            <a:r>
              <a:rPr lang="en-US" sz="1800" b="0" dirty="0"/>
              <a:t>.</a:t>
            </a:r>
          </a:p>
        </p:txBody>
      </p:sp>
      <p:sp>
        <p:nvSpPr>
          <p:cNvPr id="10245" name="Text Box 5"/>
          <p:cNvSpPr txBox="1">
            <a:spLocks noChangeArrowheads="1"/>
          </p:cNvSpPr>
          <p:nvPr/>
        </p:nvSpPr>
        <p:spPr bwMode="auto">
          <a:xfrm>
            <a:off x="609600" y="3657600"/>
            <a:ext cx="8321675" cy="915988"/>
          </a:xfrm>
          <a:prstGeom prst="rect">
            <a:avLst/>
          </a:prstGeom>
          <a:noFill/>
          <a:ln w="9525">
            <a:noFill/>
            <a:miter lim="800000"/>
            <a:headEnd/>
            <a:tailEnd/>
          </a:ln>
          <a:effectLst/>
        </p:spPr>
        <p:txBody>
          <a:bodyPr>
            <a:spAutoFit/>
          </a:bodyPr>
          <a:lstStyle/>
          <a:p>
            <a:r>
              <a:rPr lang="en-US" sz="1800" dirty="0"/>
              <a:t>Range</a:t>
            </a:r>
            <a:r>
              <a:rPr lang="en-US" sz="1800" b="0" dirty="0"/>
              <a:t>: The difference between the largest and the smallest observations. The range of 10, 5, 2, 100 is (100-2)=98. It’s a crude measure of variability.</a:t>
            </a:r>
          </a:p>
        </p:txBody>
      </p:sp>
      <p:sp>
        <p:nvSpPr>
          <p:cNvPr id="10261" name="Text Box 21"/>
          <p:cNvSpPr txBox="1">
            <a:spLocks noChangeArrowheads="1"/>
          </p:cNvSpPr>
          <p:nvPr/>
        </p:nvSpPr>
        <p:spPr bwMode="auto">
          <a:xfrm>
            <a:off x="609600" y="2057400"/>
            <a:ext cx="8382000" cy="641350"/>
          </a:xfrm>
          <a:prstGeom prst="rect">
            <a:avLst/>
          </a:prstGeom>
          <a:noFill/>
          <a:ln w="9525">
            <a:noFill/>
            <a:miter lim="800000"/>
            <a:headEnd/>
            <a:tailEnd/>
          </a:ln>
          <a:effectLst/>
        </p:spPr>
        <p:txBody>
          <a:bodyPr>
            <a:spAutoFit/>
          </a:bodyPr>
          <a:lstStyle/>
          <a:p>
            <a:pPr>
              <a:spcBef>
                <a:spcPct val="50000"/>
              </a:spcBef>
            </a:pPr>
            <a:r>
              <a:rPr lang="en-US" sz="1800" dirty="0"/>
              <a:t>Variability (or dispersion) </a:t>
            </a:r>
            <a:r>
              <a:rPr lang="en-US" sz="1800" b="0" dirty="0"/>
              <a:t>measures the amount of scatter in a dataset.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1026"/>
          <p:cNvSpPr>
            <a:spLocks noGrp="1" noChangeArrowheads="1"/>
          </p:cNvSpPr>
          <p:nvPr>
            <p:ph type="title"/>
          </p:nvPr>
        </p:nvSpPr>
        <p:spPr/>
        <p:txBody>
          <a:bodyPr/>
          <a:lstStyle/>
          <a:p>
            <a:r>
              <a:rPr lang="en-US" dirty="0" smtClean="0"/>
              <a:t>Fields of research</a:t>
            </a:r>
            <a:endParaRPr lang="en-US" dirty="0"/>
          </a:p>
        </p:txBody>
      </p:sp>
      <p:sp>
        <p:nvSpPr>
          <p:cNvPr id="211971" name="Rectangle 1027"/>
          <p:cNvSpPr>
            <a:spLocks noGrp="1" noChangeArrowheads="1"/>
          </p:cNvSpPr>
          <p:nvPr>
            <p:ph type="body" idx="1"/>
          </p:nvPr>
        </p:nvSpPr>
        <p:spPr/>
        <p:txBody>
          <a:bodyPr/>
          <a:lstStyle/>
          <a:p>
            <a:endParaRPr lang="en-US" dirty="0"/>
          </a:p>
          <a:p>
            <a:pPr lvl="1"/>
            <a:r>
              <a:rPr lang="en-US" dirty="0"/>
              <a:t>Microarray analyses</a:t>
            </a:r>
          </a:p>
          <a:p>
            <a:pPr lvl="1"/>
            <a:r>
              <a:rPr lang="en-US" dirty="0"/>
              <a:t>Pattern Recognition</a:t>
            </a:r>
          </a:p>
          <a:p>
            <a:pPr lvl="1"/>
            <a:r>
              <a:rPr lang="en-US" dirty="0"/>
              <a:t>Machine Learning</a:t>
            </a:r>
          </a:p>
          <a:p>
            <a:pPr lvl="1"/>
            <a:r>
              <a:rPr lang="en-US" dirty="0"/>
              <a:t>Hidden Markov Modeling</a:t>
            </a:r>
          </a:p>
          <a:p>
            <a:pPr lvl="1"/>
            <a:r>
              <a:rPr lang="en-US" dirty="0"/>
              <a:t>Time series </a:t>
            </a:r>
            <a:r>
              <a:rPr lang="en-US" dirty="0" smtClean="0"/>
              <a:t>analysis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4" name="Rectangle 8"/>
          <p:cNvSpPr>
            <a:spLocks noGrp="1" noChangeArrowheads="1"/>
          </p:cNvSpPr>
          <p:nvPr>
            <p:ph type="title"/>
          </p:nvPr>
        </p:nvSpPr>
        <p:spPr/>
        <p:txBody>
          <a:bodyPr/>
          <a:lstStyle/>
          <a:p>
            <a:r>
              <a:rPr lang="en-US" sz="3400"/>
              <a:t>Methods of Variability Measurement</a:t>
            </a:r>
          </a:p>
        </p:txBody>
      </p:sp>
      <p:sp>
        <p:nvSpPr>
          <p:cNvPr id="106500" name="Text Box 4"/>
          <p:cNvSpPr txBox="1">
            <a:spLocks noChangeArrowheads="1"/>
          </p:cNvSpPr>
          <p:nvPr/>
        </p:nvSpPr>
        <p:spPr bwMode="auto">
          <a:xfrm>
            <a:off x="304800" y="1905000"/>
            <a:ext cx="8321675" cy="915988"/>
          </a:xfrm>
          <a:prstGeom prst="rect">
            <a:avLst/>
          </a:prstGeom>
          <a:noFill/>
          <a:ln w="9525">
            <a:noFill/>
            <a:miter lim="800000"/>
            <a:headEnd/>
            <a:tailEnd/>
          </a:ln>
          <a:effectLst/>
        </p:spPr>
        <p:txBody>
          <a:bodyPr>
            <a:spAutoFit/>
          </a:bodyPr>
          <a:lstStyle/>
          <a:p>
            <a:r>
              <a:rPr lang="en-US" sz="1800"/>
              <a:t>Variance</a:t>
            </a:r>
            <a:r>
              <a:rPr lang="en-US" sz="1800" b="0"/>
              <a:t>: The variance of a set of observations is the average of the squares of the deviations of the observations from their mean.  In symbols, the variance of the n observations x</a:t>
            </a:r>
            <a:r>
              <a:rPr lang="en-US" sz="1800" b="0" baseline="-25000"/>
              <a:t>1</a:t>
            </a:r>
            <a:r>
              <a:rPr lang="en-US" sz="1800" b="0"/>
              <a:t>, x</a:t>
            </a:r>
            <a:r>
              <a:rPr lang="en-US" sz="1800" b="0" baseline="-25000"/>
              <a:t>2</a:t>
            </a:r>
            <a:r>
              <a:rPr lang="en-US" sz="1800" b="0"/>
              <a:t>,…x</a:t>
            </a:r>
            <a:r>
              <a:rPr lang="en-US" sz="1800" b="0" baseline="-25000"/>
              <a:t>n</a:t>
            </a:r>
            <a:r>
              <a:rPr lang="en-US" sz="1800" b="0"/>
              <a:t> is</a:t>
            </a:r>
          </a:p>
        </p:txBody>
      </p:sp>
      <p:sp>
        <p:nvSpPr>
          <p:cNvPr id="106501" name="Text Box 5"/>
          <p:cNvSpPr txBox="1">
            <a:spLocks noChangeArrowheads="1"/>
          </p:cNvSpPr>
          <p:nvPr/>
        </p:nvSpPr>
        <p:spPr bwMode="auto">
          <a:xfrm>
            <a:off x="533400" y="3733800"/>
            <a:ext cx="8321675" cy="366713"/>
          </a:xfrm>
          <a:prstGeom prst="rect">
            <a:avLst/>
          </a:prstGeom>
          <a:noFill/>
          <a:ln w="9525">
            <a:noFill/>
            <a:miter lim="800000"/>
            <a:headEnd/>
            <a:tailEnd/>
          </a:ln>
          <a:effectLst/>
        </p:spPr>
        <p:txBody>
          <a:bodyPr>
            <a:spAutoFit/>
          </a:bodyPr>
          <a:lstStyle/>
          <a:p>
            <a:r>
              <a:rPr lang="en-US" sz="1800" b="0"/>
              <a:t>Variance of 5, 7, 3?  Mean is (5+7+3)/3 = 5 and the variance is  </a:t>
            </a:r>
          </a:p>
        </p:txBody>
      </p:sp>
      <p:graphicFrame>
        <p:nvGraphicFramePr>
          <p:cNvPr id="215040" name="Object 1024"/>
          <p:cNvGraphicFramePr>
            <a:graphicFrameLocks noChangeAspect="1"/>
          </p:cNvGraphicFramePr>
          <p:nvPr/>
        </p:nvGraphicFramePr>
        <p:xfrm>
          <a:off x="3733800" y="4343400"/>
          <a:ext cx="3695700" cy="812800"/>
        </p:xfrm>
        <a:graphic>
          <a:graphicData uri="http://schemas.openxmlformats.org/presentationml/2006/ole">
            <p:oleObj spid="_x0000_s215040" name="Equation" r:id="rId4" imgW="1904760" imgH="419040" progId="Equation.3">
              <p:embed/>
            </p:oleObj>
          </a:graphicData>
        </a:graphic>
      </p:graphicFrame>
      <p:graphicFrame>
        <p:nvGraphicFramePr>
          <p:cNvPr id="215041" name="Object 1025"/>
          <p:cNvGraphicFramePr>
            <a:graphicFrameLocks noChangeAspect="1"/>
          </p:cNvGraphicFramePr>
          <p:nvPr>
            <p:ph idx="1"/>
          </p:nvPr>
        </p:nvGraphicFramePr>
        <p:xfrm>
          <a:off x="3429000" y="2895600"/>
          <a:ext cx="3124200" cy="711200"/>
        </p:xfrm>
        <a:graphic>
          <a:graphicData uri="http://schemas.openxmlformats.org/presentationml/2006/ole">
            <p:oleObj spid="_x0000_s215041" name="Equation" r:id="rId5" imgW="1841400" imgH="419040" progId="Equation.3">
              <p:embed/>
            </p:oleObj>
          </a:graphicData>
        </a:graphic>
      </p:graphicFrame>
      <p:sp>
        <p:nvSpPr>
          <p:cNvPr id="106506" name="Text Box 10"/>
          <p:cNvSpPr txBox="1">
            <a:spLocks noChangeArrowheads="1"/>
          </p:cNvSpPr>
          <p:nvPr/>
        </p:nvSpPr>
        <p:spPr bwMode="auto">
          <a:xfrm>
            <a:off x="457200" y="5257800"/>
            <a:ext cx="8458200" cy="641350"/>
          </a:xfrm>
          <a:prstGeom prst="rect">
            <a:avLst/>
          </a:prstGeom>
          <a:noFill/>
          <a:ln w="9525">
            <a:noFill/>
            <a:miter lim="800000"/>
            <a:headEnd/>
            <a:tailEnd/>
          </a:ln>
          <a:effectLst/>
        </p:spPr>
        <p:txBody>
          <a:bodyPr>
            <a:spAutoFit/>
          </a:bodyPr>
          <a:lstStyle/>
          <a:p>
            <a:r>
              <a:rPr lang="en-US" sz="1800"/>
              <a:t>Standard Deviation</a:t>
            </a:r>
            <a:r>
              <a:rPr lang="en-US" sz="1800" b="0"/>
              <a:t>: Square root of the variance. The standard deviation of the above example is 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3400"/>
              <a:t>Methods of Variability Measurement</a:t>
            </a:r>
          </a:p>
        </p:txBody>
      </p:sp>
      <p:sp>
        <p:nvSpPr>
          <p:cNvPr id="64517" name="Text Box 5"/>
          <p:cNvSpPr txBox="1">
            <a:spLocks noChangeArrowheads="1"/>
          </p:cNvSpPr>
          <p:nvPr/>
        </p:nvSpPr>
        <p:spPr bwMode="auto">
          <a:xfrm>
            <a:off x="457200" y="1981200"/>
            <a:ext cx="8382000" cy="915988"/>
          </a:xfrm>
          <a:prstGeom prst="rect">
            <a:avLst/>
          </a:prstGeom>
          <a:noFill/>
          <a:ln w="9525">
            <a:noFill/>
            <a:miter lim="800000"/>
            <a:headEnd/>
            <a:tailEnd/>
          </a:ln>
          <a:effectLst/>
        </p:spPr>
        <p:txBody>
          <a:bodyPr>
            <a:spAutoFit/>
          </a:bodyPr>
          <a:lstStyle/>
          <a:p>
            <a:r>
              <a:rPr lang="en-US" sz="1800" dirty="0"/>
              <a:t>Quartiles</a:t>
            </a:r>
            <a:r>
              <a:rPr lang="en-US" sz="1800" b="0" dirty="0"/>
              <a:t>: Data can be divided into four regions that cover the total range of observed values. Cut points for these regions are known as quartiles.</a:t>
            </a:r>
          </a:p>
        </p:txBody>
      </p:sp>
      <p:sp>
        <p:nvSpPr>
          <p:cNvPr id="64518" name="Text Box 6"/>
          <p:cNvSpPr txBox="1">
            <a:spLocks noChangeArrowheads="1"/>
          </p:cNvSpPr>
          <p:nvPr/>
        </p:nvSpPr>
        <p:spPr bwMode="auto">
          <a:xfrm>
            <a:off x="457200" y="3886200"/>
            <a:ext cx="8382000" cy="1465263"/>
          </a:xfrm>
          <a:prstGeom prst="rect">
            <a:avLst/>
          </a:prstGeom>
          <a:noFill/>
          <a:ln w="9525">
            <a:noFill/>
            <a:miter lim="800000"/>
            <a:headEnd/>
            <a:tailEnd/>
          </a:ln>
          <a:effectLst/>
        </p:spPr>
        <p:txBody>
          <a:bodyPr>
            <a:spAutoFit/>
          </a:bodyPr>
          <a:lstStyle/>
          <a:p>
            <a:pPr algn="just"/>
            <a:r>
              <a:rPr lang="en-US" sz="1800" b="0"/>
              <a:t>The first quartile (Q1) is the first 25% of the data. The second quartile (Q2) is between the 25</a:t>
            </a:r>
            <a:r>
              <a:rPr lang="en-US" sz="1800" b="0" baseline="30000"/>
              <a:t>th</a:t>
            </a:r>
            <a:r>
              <a:rPr lang="en-US" sz="1800" b="0"/>
              <a:t> and 50</a:t>
            </a:r>
            <a:r>
              <a:rPr lang="en-US" sz="1800" b="0" baseline="30000"/>
              <a:t>th</a:t>
            </a:r>
            <a:r>
              <a:rPr lang="en-US" sz="1800" b="0"/>
              <a:t> percentage points in the data. The upper bound of Q2 is the median. The third quartile (Q3) is the 25% of the data lying between the median and the 75% cut point in the data.</a:t>
            </a:r>
          </a:p>
        </p:txBody>
      </p:sp>
      <p:sp>
        <p:nvSpPr>
          <p:cNvPr id="64519" name="Text Box 7"/>
          <p:cNvSpPr txBox="1">
            <a:spLocks noChangeArrowheads="1"/>
          </p:cNvSpPr>
          <p:nvPr/>
        </p:nvSpPr>
        <p:spPr bwMode="auto">
          <a:xfrm>
            <a:off x="457200" y="5378450"/>
            <a:ext cx="8382000" cy="641350"/>
          </a:xfrm>
          <a:prstGeom prst="rect">
            <a:avLst/>
          </a:prstGeom>
          <a:noFill/>
          <a:ln w="9525">
            <a:noFill/>
            <a:miter lim="800000"/>
            <a:headEnd/>
            <a:tailEnd/>
          </a:ln>
          <a:effectLst/>
        </p:spPr>
        <p:txBody>
          <a:bodyPr>
            <a:spAutoFit/>
          </a:bodyPr>
          <a:lstStyle/>
          <a:p>
            <a:pPr algn="just"/>
            <a:r>
              <a:rPr lang="en-US" sz="1800" b="0"/>
              <a:t>Q1 is the median of the first half of the ordered observations and Q3 is the median of the second half of the ordered observations.</a:t>
            </a:r>
          </a:p>
        </p:txBody>
      </p:sp>
      <p:sp>
        <p:nvSpPr>
          <p:cNvPr id="64521" name="Text Box 9"/>
          <p:cNvSpPr txBox="1">
            <a:spLocks noChangeArrowheads="1"/>
          </p:cNvSpPr>
          <p:nvPr/>
        </p:nvSpPr>
        <p:spPr bwMode="auto">
          <a:xfrm>
            <a:off x="457200" y="2895600"/>
            <a:ext cx="8382000" cy="915988"/>
          </a:xfrm>
          <a:prstGeom prst="rect">
            <a:avLst/>
          </a:prstGeom>
          <a:noFill/>
          <a:ln w="9525">
            <a:noFill/>
            <a:miter lim="800000"/>
            <a:headEnd/>
            <a:tailEnd/>
          </a:ln>
          <a:effectLst/>
        </p:spPr>
        <p:txBody>
          <a:bodyPr>
            <a:spAutoFit/>
          </a:bodyPr>
          <a:lstStyle/>
          <a:p>
            <a:pPr>
              <a:spcBef>
                <a:spcPct val="50000"/>
              </a:spcBef>
            </a:pPr>
            <a:r>
              <a:rPr lang="en-US" sz="1800" b="0"/>
              <a:t>In notations, quartiles of a data is the ((n+1)/4)q</a:t>
            </a:r>
            <a:r>
              <a:rPr lang="en-US" sz="1800" b="0" baseline="30000"/>
              <a:t>th</a:t>
            </a:r>
            <a:r>
              <a:rPr lang="en-US" sz="1800" b="0"/>
              <a:t> observation of the data, where q is the desired quartile and n is the number of observations of data.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ChangeArrowheads="1"/>
          </p:cNvSpPr>
          <p:nvPr>
            <p:ph type="title"/>
          </p:nvPr>
        </p:nvSpPr>
        <p:spPr/>
        <p:txBody>
          <a:bodyPr/>
          <a:lstStyle/>
          <a:p>
            <a:r>
              <a:rPr lang="en-US" sz="3400"/>
              <a:t>Methods of Variability Measurement</a:t>
            </a:r>
          </a:p>
        </p:txBody>
      </p:sp>
      <p:sp>
        <p:nvSpPr>
          <p:cNvPr id="66564" name="Text Box 1028"/>
          <p:cNvSpPr txBox="1">
            <a:spLocks noChangeArrowheads="1"/>
          </p:cNvSpPr>
          <p:nvPr/>
        </p:nvSpPr>
        <p:spPr bwMode="auto">
          <a:xfrm>
            <a:off x="381000" y="2590800"/>
            <a:ext cx="8474075" cy="1465263"/>
          </a:xfrm>
          <a:prstGeom prst="rect">
            <a:avLst/>
          </a:prstGeom>
          <a:noFill/>
          <a:ln w="9525">
            <a:noFill/>
            <a:miter lim="800000"/>
            <a:headEnd/>
            <a:tailEnd/>
          </a:ln>
          <a:effectLst/>
        </p:spPr>
        <p:txBody>
          <a:bodyPr>
            <a:spAutoFit/>
          </a:bodyPr>
          <a:lstStyle/>
          <a:p>
            <a:r>
              <a:rPr lang="en-US" sz="1800" b="0"/>
              <a:t>An example with 15 numbers</a:t>
            </a:r>
          </a:p>
          <a:p>
            <a:r>
              <a:rPr lang="en-US" sz="1800" b="0"/>
              <a:t>               3 6 7 11 13 22 30 40 44 50 52 61 68 80 94                                       		 Q1              Q2              Q3</a:t>
            </a:r>
          </a:p>
          <a:p>
            <a:r>
              <a:rPr lang="en-US" sz="1800" b="0"/>
              <a:t>The first quartile is   Q1=11. The second quartile is  Q2=40  (This is also the Median.)  The third quartile is Q3=61. </a:t>
            </a:r>
          </a:p>
        </p:txBody>
      </p:sp>
      <p:sp>
        <p:nvSpPr>
          <p:cNvPr id="66565" name="Text Box 1029"/>
          <p:cNvSpPr txBox="1">
            <a:spLocks noChangeArrowheads="1"/>
          </p:cNvSpPr>
          <p:nvPr/>
        </p:nvSpPr>
        <p:spPr bwMode="auto">
          <a:xfrm>
            <a:off x="457200" y="4343400"/>
            <a:ext cx="8686800" cy="915988"/>
          </a:xfrm>
          <a:prstGeom prst="rect">
            <a:avLst/>
          </a:prstGeom>
          <a:noFill/>
          <a:ln w="9525">
            <a:noFill/>
            <a:miter lim="800000"/>
            <a:headEnd/>
            <a:tailEnd/>
          </a:ln>
          <a:effectLst/>
        </p:spPr>
        <p:txBody>
          <a:bodyPr>
            <a:spAutoFit/>
          </a:bodyPr>
          <a:lstStyle/>
          <a:p>
            <a:pPr algn="just">
              <a:spcBef>
                <a:spcPct val="50000"/>
              </a:spcBef>
            </a:pPr>
            <a:r>
              <a:rPr lang="en-US" sz="1800"/>
              <a:t>Inter-quartile Range</a:t>
            </a:r>
            <a:r>
              <a:rPr lang="en-US" sz="1800" b="0"/>
              <a:t>: Difference between Q3 and Q1. Inter-quartile range of the previous example is 61- 40=21. The middle half of the ordered data lie between 40 and 61.</a:t>
            </a:r>
          </a:p>
        </p:txBody>
      </p:sp>
      <p:sp>
        <p:nvSpPr>
          <p:cNvPr id="66568" name="Text Box 1032"/>
          <p:cNvSpPr txBox="1">
            <a:spLocks noChangeArrowheads="1"/>
          </p:cNvSpPr>
          <p:nvPr/>
        </p:nvSpPr>
        <p:spPr bwMode="auto">
          <a:xfrm>
            <a:off x="381000" y="1752600"/>
            <a:ext cx="8915400" cy="641350"/>
          </a:xfrm>
          <a:prstGeom prst="rect">
            <a:avLst/>
          </a:prstGeom>
          <a:noFill/>
          <a:ln w="9525">
            <a:noFill/>
            <a:miter lim="800000"/>
            <a:headEnd/>
            <a:tailEnd/>
          </a:ln>
          <a:effectLst/>
        </p:spPr>
        <p:txBody>
          <a:bodyPr>
            <a:spAutoFit/>
          </a:bodyPr>
          <a:lstStyle/>
          <a:p>
            <a:pPr>
              <a:spcBef>
                <a:spcPct val="50000"/>
              </a:spcBef>
            </a:pPr>
            <a:r>
              <a:rPr lang="en-US" sz="1800" b="0"/>
              <a:t>In the following example Q1= ((15+1)/4)1 =4</a:t>
            </a:r>
            <a:r>
              <a:rPr lang="en-US" sz="1800" b="0" baseline="30000"/>
              <a:t>th</a:t>
            </a:r>
            <a:r>
              <a:rPr lang="en-US" sz="1800" b="0"/>
              <a:t> observation of the data. The 4</a:t>
            </a:r>
            <a:r>
              <a:rPr lang="en-US" sz="1800" b="0" baseline="30000"/>
              <a:t>th</a:t>
            </a:r>
            <a:r>
              <a:rPr lang="en-US" sz="1800" b="0"/>
              <a:t> observation is 11. So Q1 is of this data is 11.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Deciles and Percentiles</a:t>
            </a:r>
          </a:p>
        </p:txBody>
      </p:sp>
      <p:sp>
        <p:nvSpPr>
          <p:cNvPr id="68612" name="Text Box 4"/>
          <p:cNvSpPr txBox="1">
            <a:spLocks noChangeArrowheads="1"/>
          </p:cNvSpPr>
          <p:nvPr/>
        </p:nvSpPr>
        <p:spPr bwMode="auto">
          <a:xfrm>
            <a:off x="457200" y="2438400"/>
            <a:ext cx="8153400" cy="915988"/>
          </a:xfrm>
          <a:prstGeom prst="rect">
            <a:avLst/>
          </a:prstGeom>
          <a:noFill/>
          <a:ln w="9525">
            <a:noFill/>
            <a:miter lim="800000"/>
            <a:headEnd/>
            <a:tailEnd/>
          </a:ln>
          <a:effectLst/>
        </p:spPr>
        <p:txBody>
          <a:bodyPr>
            <a:spAutoFit/>
          </a:bodyPr>
          <a:lstStyle/>
          <a:p>
            <a:pPr>
              <a:spcBef>
                <a:spcPct val="50000"/>
              </a:spcBef>
            </a:pPr>
            <a:r>
              <a:rPr lang="en-US" sz="1800"/>
              <a:t>Percentiles</a:t>
            </a:r>
            <a:r>
              <a:rPr lang="en-US" sz="1800" b="0"/>
              <a:t>: If data is ordered and divided into 100 parts, then cut points are called Percentiles. 25</a:t>
            </a:r>
            <a:r>
              <a:rPr lang="en-US" sz="1800" b="0" baseline="30000"/>
              <a:t>th</a:t>
            </a:r>
            <a:r>
              <a:rPr lang="en-US" sz="1800" b="0"/>
              <a:t> percentile is the Q1, 50</a:t>
            </a:r>
            <a:r>
              <a:rPr lang="en-US" sz="1800" b="0" baseline="30000"/>
              <a:t>th</a:t>
            </a:r>
            <a:r>
              <a:rPr lang="en-US" sz="1800" b="0"/>
              <a:t> percentile is the Median (Q2) and the 75</a:t>
            </a:r>
            <a:r>
              <a:rPr lang="en-US" sz="1800" b="0" baseline="30000"/>
              <a:t>th</a:t>
            </a:r>
            <a:r>
              <a:rPr lang="en-US" sz="1800" b="0"/>
              <a:t> percentile of the data is Q3.</a:t>
            </a:r>
          </a:p>
        </p:txBody>
      </p:sp>
      <p:sp>
        <p:nvSpPr>
          <p:cNvPr id="68613" name="Text Box 5"/>
          <p:cNvSpPr txBox="1">
            <a:spLocks noChangeArrowheads="1"/>
          </p:cNvSpPr>
          <p:nvPr/>
        </p:nvSpPr>
        <p:spPr bwMode="auto">
          <a:xfrm>
            <a:off x="457200" y="1828800"/>
            <a:ext cx="8153400" cy="641350"/>
          </a:xfrm>
          <a:prstGeom prst="rect">
            <a:avLst/>
          </a:prstGeom>
          <a:noFill/>
          <a:ln w="9525">
            <a:noFill/>
            <a:miter lim="800000"/>
            <a:headEnd/>
            <a:tailEnd/>
          </a:ln>
          <a:effectLst/>
        </p:spPr>
        <p:txBody>
          <a:bodyPr>
            <a:spAutoFit/>
          </a:bodyPr>
          <a:lstStyle/>
          <a:p>
            <a:pPr>
              <a:spcBef>
                <a:spcPct val="50000"/>
              </a:spcBef>
            </a:pPr>
            <a:r>
              <a:rPr lang="en-US" sz="1800" dirty="0"/>
              <a:t>Deciles</a:t>
            </a:r>
            <a:r>
              <a:rPr lang="en-US" sz="1800" b="0" dirty="0"/>
              <a:t>: If data is ordered and divided into 10 parts, then cut points are called Deciles</a:t>
            </a:r>
          </a:p>
        </p:txBody>
      </p:sp>
      <p:sp>
        <p:nvSpPr>
          <p:cNvPr id="68617" name="Text Box 9"/>
          <p:cNvSpPr txBox="1">
            <a:spLocks noChangeArrowheads="1"/>
          </p:cNvSpPr>
          <p:nvPr/>
        </p:nvSpPr>
        <p:spPr bwMode="auto">
          <a:xfrm>
            <a:off x="457200" y="3657600"/>
            <a:ext cx="8458200" cy="915988"/>
          </a:xfrm>
          <a:prstGeom prst="rect">
            <a:avLst/>
          </a:prstGeom>
          <a:noFill/>
          <a:ln w="9525">
            <a:noFill/>
            <a:miter lim="800000"/>
            <a:headEnd/>
            <a:tailEnd/>
          </a:ln>
          <a:effectLst/>
        </p:spPr>
        <p:txBody>
          <a:bodyPr>
            <a:spAutoFit/>
          </a:bodyPr>
          <a:lstStyle/>
          <a:p>
            <a:pPr>
              <a:spcBef>
                <a:spcPct val="50000"/>
              </a:spcBef>
            </a:pPr>
            <a:r>
              <a:rPr lang="en-US" sz="1800" b="0"/>
              <a:t>In notations, percentiles of a data is the ((n+1)/100)p th observation of the data, where p is the desired percentile and n is the number of observations of data. </a:t>
            </a:r>
          </a:p>
        </p:txBody>
      </p:sp>
      <p:sp>
        <p:nvSpPr>
          <p:cNvPr id="68621" name="Text Box 13"/>
          <p:cNvSpPr txBox="1">
            <a:spLocks noChangeArrowheads="1"/>
          </p:cNvSpPr>
          <p:nvPr/>
        </p:nvSpPr>
        <p:spPr bwMode="auto">
          <a:xfrm>
            <a:off x="457200" y="4800600"/>
            <a:ext cx="8686800" cy="641350"/>
          </a:xfrm>
          <a:prstGeom prst="rect">
            <a:avLst/>
          </a:prstGeom>
          <a:noFill/>
          <a:ln w="9525">
            <a:noFill/>
            <a:miter lim="800000"/>
            <a:headEnd/>
            <a:tailEnd/>
          </a:ln>
          <a:effectLst/>
        </p:spPr>
        <p:txBody>
          <a:bodyPr>
            <a:spAutoFit/>
          </a:bodyPr>
          <a:lstStyle/>
          <a:p>
            <a:r>
              <a:rPr lang="en-US" sz="1800"/>
              <a:t>Coefficient of Variation</a:t>
            </a:r>
            <a:r>
              <a:rPr lang="en-US" sz="1800" b="0"/>
              <a:t>: The standard deviation of data divided by it’s mean. It is usually expressed in percent. </a:t>
            </a:r>
          </a:p>
        </p:txBody>
      </p:sp>
      <p:graphicFrame>
        <p:nvGraphicFramePr>
          <p:cNvPr id="216064" name="Object 0"/>
          <p:cNvGraphicFramePr>
            <a:graphicFrameLocks noChangeAspect="1"/>
          </p:cNvGraphicFramePr>
          <p:nvPr>
            <p:ph idx="1"/>
          </p:nvPr>
        </p:nvGraphicFramePr>
        <p:xfrm>
          <a:off x="3657600" y="5334000"/>
          <a:ext cx="1016000" cy="788988"/>
        </p:xfrm>
        <a:graphic>
          <a:graphicData uri="http://schemas.openxmlformats.org/presentationml/2006/ole">
            <p:oleObj spid="_x0000_s216064" name="Equation" r:id="rId4" imgW="507960" imgH="393480" progId="Equation.3">
              <p:embed/>
            </p:oleObj>
          </a:graphicData>
        </a:graphic>
      </p:graphicFrame>
      <p:sp>
        <p:nvSpPr>
          <p:cNvPr id="68623" name="Text Box 15"/>
          <p:cNvSpPr txBox="1">
            <a:spLocks noChangeArrowheads="1"/>
          </p:cNvSpPr>
          <p:nvPr/>
        </p:nvSpPr>
        <p:spPr bwMode="auto">
          <a:xfrm>
            <a:off x="609600" y="5562600"/>
            <a:ext cx="3200400" cy="366713"/>
          </a:xfrm>
          <a:prstGeom prst="rect">
            <a:avLst/>
          </a:prstGeom>
          <a:noFill/>
          <a:ln w="9525">
            <a:noFill/>
            <a:miter lim="800000"/>
            <a:headEnd/>
            <a:tailEnd/>
          </a:ln>
          <a:effectLst/>
        </p:spPr>
        <p:txBody>
          <a:bodyPr>
            <a:spAutoFit/>
          </a:bodyPr>
          <a:lstStyle/>
          <a:p>
            <a:r>
              <a:rPr lang="en-US" sz="1800" b="0"/>
              <a:t>Coefficient of Variation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Five Number Summary</a:t>
            </a:r>
          </a:p>
        </p:txBody>
      </p:sp>
      <p:sp>
        <p:nvSpPr>
          <p:cNvPr id="16388" name="Text Box 4"/>
          <p:cNvSpPr txBox="1">
            <a:spLocks noChangeArrowheads="1"/>
          </p:cNvSpPr>
          <p:nvPr/>
        </p:nvSpPr>
        <p:spPr bwMode="auto">
          <a:xfrm>
            <a:off x="533400" y="2209800"/>
            <a:ext cx="8397875" cy="1190625"/>
          </a:xfrm>
          <a:prstGeom prst="rect">
            <a:avLst/>
          </a:prstGeom>
          <a:noFill/>
          <a:ln w="9525">
            <a:noFill/>
            <a:miter lim="800000"/>
            <a:headEnd/>
            <a:tailEnd/>
          </a:ln>
          <a:effectLst/>
        </p:spPr>
        <p:txBody>
          <a:bodyPr>
            <a:spAutoFit/>
          </a:bodyPr>
          <a:lstStyle/>
          <a:p>
            <a:r>
              <a:rPr lang="en-US" sz="1800"/>
              <a:t>Five Number Summary</a:t>
            </a:r>
            <a:r>
              <a:rPr lang="en-US" sz="1800" b="0"/>
              <a:t>: The five number summary of a distribution consists of the smallest (Minimum) observation, the first quartile (Q1),</a:t>
            </a:r>
          </a:p>
          <a:p>
            <a:r>
              <a:rPr lang="en-US" sz="1800" b="0"/>
              <a:t>The median(Q2), the third quartile, and the largest (Maximum) observation written in order from smallest to largest.  </a:t>
            </a:r>
          </a:p>
        </p:txBody>
      </p:sp>
      <p:sp>
        <p:nvSpPr>
          <p:cNvPr id="16389" name="Text Box 5"/>
          <p:cNvSpPr txBox="1">
            <a:spLocks noChangeArrowheads="1"/>
          </p:cNvSpPr>
          <p:nvPr/>
        </p:nvSpPr>
        <p:spPr bwMode="auto">
          <a:xfrm>
            <a:off x="533400" y="3581400"/>
            <a:ext cx="8016875" cy="1465263"/>
          </a:xfrm>
          <a:prstGeom prst="rect">
            <a:avLst/>
          </a:prstGeom>
          <a:noFill/>
          <a:ln w="9525">
            <a:noFill/>
            <a:miter lim="800000"/>
            <a:headEnd/>
            <a:tailEnd/>
          </a:ln>
          <a:effectLst/>
        </p:spPr>
        <p:txBody>
          <a:bodyPr>
            <a:spAutoFit/>
          </a:bodyPr>
          <a:lstStyle/>
          <a:p>
            <a:r>
              <a:rPr lang="en-US" sz="1800"/>
              <a:t>Box Plot</a:t>
            </a:r>
            <a:r>
              <a:rPr lang="en-US" sz="1800" b="0"/>
              <a:t>: A box plot is a graph of the five number summary. The central box spans the quartiles. A line within the box marks the median. Lines extending above and below the box mark the smallest and the largest observations (i.e., the range). Outlying samples may be additionally plotted outside the range.</a:t>
            </a:r>
          </a:p>
        </p:txBody>
      </p:sp>
      <p:sp>
        <p:nvSpPr>
          <p:cNvPr id="16393" name="Text Box 9"/>
          <p:cNvSpPr txBox="1">
            <a:spLocks noChangeArrowheads="1"/>
          </p:cNvSpPr>
          <p:nvPr/>
        </p:nvSpPr>
        <p:spPr bwMode="auto">
          <a:xfrm>
            <a:off x="914400" y="5410200"/>
            <a:ext cx="184150" cy="366713"/>
          </a:xfrm>
          <a:prstGeom prst="rect">
            <a:avLst/>
          </a:prstGeom>
          <a:noFill/>
          <a:ln w="9525">
            <a:noFill/>
            <a:miter lim="800000"/>
            <a:headEnd/>
            <a:tailEnd/>
          </a:ln>
          <a:effectLst/>
        </p:spPr>
        <p:txBody>
          <a:bodyPr wrap="none">
            <a:spAutoFit/>
          </a:bodyPr>
          <a:lstStyle/>
          <a:p>
            <a:endParaRPr lang="ar-EG" sz="1800" b="0"/>
          </a:p>
        </p:txBody>
      </p:sp>
      <p:sp>
        <p:nvSpPr>
          <p:cNvPr id="16394" name="Text Box 10"/>
          <p:cNvSpPr txBox="1">
            <a:spLocks noChangeArrowheads="1"/>
          </p:cNvSpPr>
          <p:nvPr/>
        </p:nvSpPr>
        <p:spPr bwMode="auto">
          <a:xfrm>
            <a:off x="609600" y="5410200"/>
            <a:ext cx="4648200" cy="366713"/>
          </a:xfrm>
          <a:prstGeom prst="rect">
            <a:avLst/>
          </a:prstGeom>
          <a:noFill/>
          <a:ln w="9525">
            <a:noFill/>
            <a:miter lim="800000"/>
            <a:headEnd/>
            <a:tailEnd/>
          </a:ln>
          <a:effectLst/>
        </p:spPr>
        <p:txBody>
          <a:bodyPr>
            <a:spAutoFit/>
          </a:bodyPr>
          <a:lstStyle/>
          <a:p>
            <a:pPr>
              <a:spcBef>
                <a:spcPct val="50000"/>
              </a:spcBef>
            </a:pPr>
            <a:endParaRPr lang="ar-EG" sz="18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Boxplot</a:t>
            </a:r>
          </a:p>
        </p:txBody>
      </p:sp>
      <p:graphicFrame>
        <p:nvGraphicFramePr>
          <p:cNvPr id="185346" name="Object 1026"/>
          <p:cNvGraphicFramePr>
            <a:graphicFrameLocks noChangeAspect="1"/>
          </p:cNvGraphicFramePr>
          <p:nvPr/>
        </p:nvGraphicFramePr>
        <p:xfrm>
          <a:off x="1066800" y="2133600"/>
          <a:ext cx="6010275" cy="3886200"/>
        </p:xfrm>
        <a:graphic>
          <a:graphicData uri="http://schemas.openxmlformats.org/presentationml/2006/ole">
            <p:oleObj spid="_x0000_s185346" name="Chart" r:id="rId4" imgW="6010351" imgH="2952902" progId="Excel.Chart.8">
              <p:embed/>
            </p:oleObj>
          </a:graphicData>
        </a:graphic>
      </p:graphicFrame>
      <p:sp>
        <p:nvSpPr>
          <p:cNvPr id="119814" name="Text Box 6"/>
          <p:cNvSpPr txBox="1">
            <a:spLocks noChangeArrowheads="1"/>
          </p:cNvSpPr>
          <p:nvPr/>
        </p:nvSpPr>
        <p:spPr bwMode="auto">
          <a:xfrm>
            <a:off x="762000" y="1828800"/>
            <a:ext cx="8305800" cy="366713"/>
          </a:xfrm>
          <a:prstGeom prst="rect">
            <a:avLst/>
          </a:prstGeom>
          <a:noFill/>
          <a:ln w="9525">
            <a:noFill/>
            <a:miter lim="800000"/>
            <a:headEnd/>
            <a:tailEnd/>
          </a:ln>
          <a:effectLst/>
        </p:spPr>
        <p:txBody>
          <a:bodyPr>
            <a:spAutoFit/>
          </a:bodyPr>
          <a:lstStyle/>
          <a:p>
            <a:r>
              <a:rPr lang="en-US" sz="1800" b="0"/>
              <a:t>Distribution of Age in Month</a:t>
            </a:r>
          </a:p>
        </p:txBody>
      </p:sp>
      <p:graphicFrame>
        <p:nvGraphicFramePr>
          <p:cNvPr id="185347" name="Object 1027"/>
          <p:cNvGraphicFramePr>
            <a:graphicFrameLocks noChangeAspect="1"/>
          </p:cNvGraphicFramePr>
          <p:nvPr/>
        </p:nvGraphicFramePr>
        <p:xfrm>
          <a:off x="1219200" y="2286000"/>
          <a:ext cx="6010275" cy="3886200"/>
        </p:xfrm>
        <a:graphic>
          <a:graphicData uri="http://schemas.openxmlformats.org/presentationml/2006/ole">
            <p:oleObj spid="_x0000_s185347" name="Chart" r:id="rId5" imgW="6010351" imgH="2952902" progId="Excel.Chart.8">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Choosing a Summary</a:t>
            </a:r>
          </a:p>
        </p:txBody>
      </p:sp>
      <p:sp>
        <p:nvSpPr>
          <p:cNvPr id="17412" name="Text Box 4"/>
          <p:cNvSpPr txBox="1">
            <a:spLocks noChangeArrowheads="1"/>
          </p:cNvSpPr>
          <p:nvPr/>
        </p:nvSpPr>
        <p:spPr bwMode="auto">
          <a:xfrm>
            <a:off x="533400" y="1708150"/>
            <a:ext cx="8610600" cy="1190625"/>
          </a:xfrm>
          <a:prstGeom prst="rect">
            <a:avLst/>
          </a:prstGeom>
          <a:noFill/>
          <a:ln w="9525">
            <a:noFill/>
            <a:miter lim="800000"/>
            <a:headEnd/>
            <a:tailEnd/>
          </a:ln>
          <a:effectLst/>
        </p:spPr>
        <p:txBody>
          <a:bodyPr>
            <a:spAutoFit/>
          </a:bodyPr>
          <a:lstStyle/>
          <a:p>
            <a:r>
              <a:rPr lang="en-US" sz="1800" b="0" dirty="0"/>
              <a:t>The five number summary is usually better than the mean and standard deviation for describing a skewed distribution or a distribution with extreme outliers. The mean and standard deviation are reasonable for symmetric distributions that are free of outliers.</a:t>
            </a:r>
          </a:p>
        </p:txBody>
      </p:sp>
      <p:sp>
        <p:nvSpPr>
          <p:cNvPr id="17413" name="Text Box 5"/>
          <p:cNvSpPr txBox="1">
            <a:spLocks noChangeArrowheads="1"/>
          </p:cNvSpPr>
          <p:nvPr/>
        </p:nvSpPr>
        <p:spPr bwMode="auto">
          <a:xfrm>
            <a:off x="533400" y="3276600"/>
            <a:ext cx="8610600" cy="1465263"/>
          </a:xfrm>
          <a:prstGeom prst="rect">
            <a:avLst/>
          </a:prstGeom>
          <a:noFill/>
          <a:ln w="9525">
            <a:noFill/>
            <a:miter lim="800000"/>
            <a:headEnd/>
            <a:tailEnd/>
          </a:ln>
          <a:effectLst/>
        </p:spPr>
        <p:txBody>
          <a:bodyPr>
            <a:spAutoFit/>
          </a:bodyPr>
          <a:lstStyle/>
          <a:p>
            <a:pPr>
              <a:spcBef>
                <a:spcPct val="50000"/>
              </a:spcBef>
            </a:pPr>
            <a:r>
              <a:rPr lang="en-US" sz="1800" b="0"/>
              <a:t>In real life we can’t always expect symmetry of the data. It’s  a common practice to include number of observations (n), mean, median, standard deviation, and range as common for data summarization purpose. We can include other summary statistics like Q1, Q3, Coefficient of variation if it is considered to be important for describing data.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a:t>Shape of Data</a:t>
            </a:r>
          </a:p>
        </p:txBody>
      </p:sp>
      <p:sp>
        <p:nvSpPr>
          <p:cNvPr id="192515" name="Rectangle 3"/>
          <p:cNvSpPr>
            <a:spLocks noGrp="1" noChangeArrowheads="1"/>
          </p:cNvSpPr>
          <p:nvPr>
            <p:ph type="body" idx="1"/>
          </p:nvPr>
        </p:nvSpPr>
        <p:spPr>
          <a:xfrm>
            <a:off x="566738" y="1752600"/>
            <a:ext cx="8577262" cy="4267200"/>
          </a:xfrm>
        </p:spPr>
        <p:txBody>
          <a:bodyPr/>
          <a:lstStyle/>
          <a:p>
            <a:r>
              <a:rPr lang="en-US" dirty="0"/>
              <a:t>Shape of data is measured by </a:t>
            </a:r>
          </a:p>
          <a:p>
            <a:pPr lvl="1"/>
            <a:r>
              <a:rPr lang="en-US" dirty="0" err="1"/>
              <a:t>Skewness</a:t>
            </a:r>
            <a:r>
              <a:rPr lang="en-US" dirty="0"/>
              <a:t> </a:t>
            </a:r>
          </a:p>
          <a:p>
            <a:pPr lvl="1"/>
            <a:r>
              <a:rPr lang="en-US" dirty="0"/>
              <a:t>Kurtosis</a:t>
            </a:r>
          </a:p>
          <a:p>
            <a:pPr>
              <a:buFont typeface="Wingdings" pitchFamily="2" charset="2"/>
              <a:buNone/>
            </a:pPr>
            <a:endParaRPr lang="en-US" dirty="0"/>
          </a:p>
          <a:p>
            <a:pPr>
              <a:buFont typeface="Wingdings" pitchFamily="2" charset="2"/>
              <a:buNone/>
            </a:pPr>
            <a:endParaRPr lang="en-US" dirty="0"/>
          </a:p>
          <a:p>
            <a:pPr lvl="1">
              <a:buFont typeface="Wingdings" pitchFamily="2" charset="2"/>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t>Skewness</a:t>
            </a:r>
          </a:p>
        </p:txBody>
      </p:sp>
      <p:sp>
        <p:nvSpPr>
          <p:cNvPr id="194563" name="Rectangle 3"/>
          <p:cNvSpPr>
            <a:spLocks noGrp="1" noChangeArrowheads="1"/>
          </p:cNvSpPr>
          <p:nvPr>
            <p:ph type="body" sz="half" idx="1"/>
          </p:nvPr>
        </p:nvSpPr>
        <p:spPr>
          <a:xfrm>
            <a:off x="566738" y="1752600"/>
            <a:ext cx="8348662" cy="4267200"/>
          </a:xfrm>
        </p:spPr>
        <p:txBody>
          <a:bodyPr/>
          <a:lstStyle/>
          <a:p>
            <a:r>
              <a:rPr lang="en-US" sz="2600"/>
              <a:t>Measures asymmetry of data </a:t>
            </a:r>
          </a:p>
          <a:p>
            <a:pPr lvl="1"/>
            <a:r>
              <a:rPr lang="en-US" sz="2200"/>
              <a:t>Positive or right skewed: </a:t>
            </a:r>
            <a:r>
              <a:rPr lang="en-US" sz="1800"/>
              <a:t>Longer right tail</a:t>
            </a:r>
          </a:p>
          <a:p>
            <a:pPr lvl="1"/>
            <a:r>
              <a:rPr lang="en-US" sz="2200"/>
              <a:t>Negative or left skewed: </a:t>
            </a:r>
            <a:r>
              <a:rPr lang="en-US" sz="1800"/>
              <a:t>Longer left tail</a:t>
            </a:r>
          </a:p>
          <a:p>
            <a:endParaRPr lang="en-US" sz="2600"/>
          </a:p>
        </p:txBody>
      </p:sp>
      <p:graphicFrame>
        <p:nvGraphicFramePr>
          <p:cNvPr id="217088" name="Object 0"/>
          <p:cNvGraphicFramePr>
            <a:graphicFrameLocks noChangeAspect="1"/>
          </p:cNvGraphicFramePr>
          <p:nvPr>
            <p:ph sz="half" idx="2"/>
          </p:nvPr>
        </p:nvGraphicFramePr>
        <p:xfrm>
          <a:off x="1219200" y="3124200"/>
          <a:ext cx="6019800" cy="2847975"/>
        </p:xfrm>
        <a:graphic>
          <a:graphicData uri="http://schemas.openxmlformats.org/presentationml/2006/ole">
            <p:oleObj spid="_x0000_s217088" name="Equation" r:id="rId4" imgW="2361960" imgH="1117440" progId="Equation.3">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a:t>Kurtosis</a:t>
            </a:r>
          </a:p>
        </p:txBody>
      </p:sp>
      <p:sp>
        <p:nvSpPr>
          <p:cNvPr id="197635" name="Rectangle 3"/>
          <p:cNvSpPr>
            <a:spLocks noGrp="1" noChangeArrowheads="1"/>
          </p:cNvSpPr>
          <p:nvPr>
            <p:ph type="body" sz="half" idx="1"/>
          </p:nvPr>
        </p:nvSpPr>
        <p:spPr>
          <a:xfrm>
            <a:off x="566738" y="1752600"/>
            <a:ext cx="8577262" cy="4267200"/>
          </a:xfrm>
        </p:spPr>
        <p:txBody>
          <a:bodyPr/>
          <a:lstStyle/>
          <a:p>
            <a:r>
              <a:rPr lang="en-US" sz="2600"/>
              <a:t>Measures peakedness of the distribution of data. The kurtosis of normal distribution is 0.</a:t>
            </a:r>
          </a:p>
        </p:txBody>
      </p:sp>
      <p:graphicFrame>
        <p:nvGraphicFramePr>
          <p:cNvPr id="197636" name="Object 4"/>
          <p:cNvGraphicFramePr>
            <a:graphicFrameLocks noChangeAspect="1"/>
          </p:cNvGraphicFramePr>
          <p:nvPr>
            <p:ph sz="half" idx="2"/>
          </p:nvPr>
        </p:nvGraphicFramePr>
        <p:xfrm>
          <a:off x="914400" y="2819400"/>
          <a:ext cx="6248400" cy="2957513"/>
        </p:xfrm>
        <a:graphic>
          <a:graphicData uri="http://schemas.openxmlformats.org/presentationml/2006/ole">
            <p:oleObj spid="_x0000_s197636" name="Equation" r:id="rId4" imgW="2361960" imgH="111744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09600"/>
            <a:ext cx="7772400" cy="1470025"/>
          </a:xfrm>
        </p:spPr>
        <p:txBody>
          <a:bodyPr/>
          <a:lstStyle/>
          <a:p>
            <a:r>
              <a:rPr lang="en-US"/>
              <a:t>Basics of Statistics</a:t>
            </a:r>
          </a:p>
        </p:txBody>
      </p:sp>
      <p:sp>
        <p:nvSpPr>
          <p:cNvPr id="2053" name="Text Box 5"/>
          <p:cNvSpPr txBox="1">
            <a:spLocks noChangeArrowheads="1"/>
          </p:cNvSpPr>
          <p:nvPr/>
        </p:nvSpPr>
        <p:spPr bwMode="auto">
          <a:xfrm>
            <a:off x="762000" y="2514600"/>
            <a:ext cx="7848600" cy="641350"/>
          </a:xfrm>
          <a:prstGeom prst="rect">
            <a:avLst/>
          </a:prstGeom>
          <a:noFill/>
          <a:ln w="9525">
            <a:noFill/>
            <a:miter lim="800000"/>
            <a:headEnd/>
            <a:tailEnd/>
          </a:ln>
          <a:effectLst/>
        </p:spPr>
        <p:txBody>
          <a:bodyPr>
            <a:spAutoFit/>
          </a:bodyPr>
          <a:lstStyle/>
          <a:p>
            <a:pPr eaLnBrk="1" hangingPunct="1"/>
            <a:r>
              <a:rPr lang="en-US" sz="1800">
                <a:latin typeface="Arial" pitchFamily="34" charset="0"/>
              </a:rPr>
              <a:t>Definition</a:t>
            </a:r>
            <a:r>
              <a:rPr lang="en-US" sz="1800" b="0">
                <a:latin typeface="Arial" pitchFamily="34" charset="0"/>
              </a:rPr>
              <a:t>: Science of collection, presentation, analysis, and reasonable interpretation of data.</a:t>
            </a:r>
          </a:p>
        </p:txBody>
      </p:sp>
      <p:sp>
        <p:nvSpPr>
          <p:cNvPr id="2054" name="Text Box 6"/>
          <p:cNvSpPr txBox="1">
            <a:spLocks noChangeArrowheads="1"/>
          </p:cNvSpPr>
          <p:nvPr/>
        </p:nvSpPr>
        <p:spPr bwMode="auto">
          <a:xfrm>
            <a:off x="2041525" y="4608513"/>
            <a:ext cx="4587875" cy="366712"/>
          </a:xfrm>
          <a:prstGeom prst="rect">
            <a:avLst/>
          </a:prstGeom>
          <a:noFill/>
          <a:ln w="9525">
            <a:noFill/>
            <a:miter lim="800000"/>
            <a:headEnd/>
            <a:tailEnd/>
          </a:ln>
          <a:effectLst/>
        </p:spPr>
        <p:txBody>
          <a:bodyPr>
            <a:spAutoFit/>
          </a:bodyPr>
          <a:lstStyle/>
          <a:p>
            <a:pPr eaLnBrk="1" hangingPunct="1"/>
            <a:endParaRPr lang="ar-EG" sz="1800" b="0">
              <a:latin typeface="Arial" pitchFamily="34" charset="0"/>
            </a:endParaRPr>
          </a:p>
        </p:txBody>
      </p:sp>
      <p:sp>
        <p:nvSpPr>
          <p:cNvPr id="2056" name="Text Box 8"/>
          <p:cNvSpPr txBox="1">
            <a:spLocks noChangeArrowheads="1"/>
          </p:cNvSpPr>
          <p:nvPr/>
        </p:nvSpPr>
        <p:spPr bwMode="auto">
          <a:xfrm>
            <a:off x="762000" y="3276600"/>
            <a:ext cx="8153400" cy="1477328"/>
          </a:xfrm>
          <a:prstGeom prst="rect">
            <a:avLst/>
          </a:prstGeom>
          <a:noFill/>
          <a:ln w="9525">
            <a:noFill/>
            <a:miter lim="800000"/>
            <a:headEnd/>
            <a:tailEnd/>
          </a:ln>
          <a:effectLst/>
        </p:spPr>
        <p:txBody>
          <a:bodyPr>
            <a:spAutoFit/>
          </a:bodyPr>
          <a:lstStyle/>
          <a:p>
            <a:pPr algn="just" eaLnBrk="1" hangingPunct="1"/>
            <a:r>
              <a:rPr lang="en-US" sz="1800" b="0" dirty="0">
                <a:latin typeface="Arial" pitchFamily="34" charset="0"/>
              </a:rPr>
              <a:t>Statistics presents a rigorous scientific method for </a:t>
            </a:r>
            <a:r>
              <a:rPr lang="en-US" sz="1800" dirty="0">
                <a:latin typeface="Arial" pitchFamily="34" charset="0"/>
              </a:rPr>
              <a:t>gaining insight into data</a:t>
            </a:r>
            <a:r>
              <a:rPr lang="en-US" sz="1800" b="0" dirty="0">
                <a:latin typeface="Arial" pitchFamily="34" charset="0"/>
              </a:rPr>
              <a:t>. </a:t>
            </a:r>
            <a:r>
              <a:rPr lang="en-US" sz="1800" b="0" dirty="0" smtClean="0">
                <a:latin typeface="Arial" pitchFamily="34" charset="0"/>
              </a:rPr>
              <a:t>statistics </a:t>
            </a:r>
            <a:r>
              <a:rPr lang="en-US" sz="1800" b="0" dirty="0">
                <a:latin typeface="Arial" pitchFamily="34" charset="0"/>
              </a:rPr>
              <a:t>can give an instant overall picture of data based on graphical presentation or numerical summarization irrespective to the number of data points. Besides data summarization, another important task of statistics is to make inference and predict relations of variables.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US" sz="3400"/>
              <a:t>Summary of the Variable ‘Age’ in the given data set</a:t>
            </a:r>
          </a:p>
        </p:txBody>
      </p:sp>
      <p:graphicFrame>
        <p:nvGraphicFramePr>
          <p:cNvPr id="202822" name="Group 70"/>
          <p:cNvGraphicFramePr>
            <a:graphicFrameLocks noGrp="1"/>
          </p:cNvGraphicFramePr>
          <p:nvPr>
            <p:ph idx="1"/>
          </p:nvPr>
        </p:nvGraphicFramePr>
        <p:xfrm>
          <a:off x="457200" y="1981200"/>
          <a:ext cx="3429000" cy="3962400"/>
        </p:xfrm>
        <a:graphic>
          <a:graphicData uri="http://schemas.openxmlformats.org/drawingml/2006/table">
            <a:tbl>
              <a:tblPr/>
              <a:tblGrid>
                <a:gridCol w="1944688"/>
                <a:gridCol w="1484312"/>
              </a:tblGrid>
              <a:tr h="2762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Mean</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cap="fla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90.41666667</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cap="flat">
                      <a:noFill/>
                    </a:lnT>
                    <a:lnB>
                      <a:noFill/>
                    </a:lnB>
                    <a:lnTlToBr>
                      <a:noFill/>
                    </a:lnTlToBr>
                    <a:lnBlToTr>
                      <a:noFill/>
                    </a:lnBlToTr>
                    <a:noFill/>
                  </a:tcPr>
                </a:tc>
              </a:tr>
              <a:tr h="2746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Standard Error</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3.902649518</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00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Median</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84</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1613">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Mode</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84</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762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Standard Deviation</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30.22979318</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746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Sample Variance</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913.8403955</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762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Kurtosis</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-1.183899591</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74638">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Skewness</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0.389872725</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1613">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Range</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95</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00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Minimum</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48</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00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Maximum</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143</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1613">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Sum</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5425</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200025">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Count</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cs typeface="Arial" pitchFamily="34" charset="0"/>
                        </a:rPr>
                        <a:t>60</a:t>
                      </a:r>
                      <a:endParaRPr kumimoji="0" lang="en-US" sz="1400" b="0"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02818" name="Picture 66"/>
          <p:cNvPicPr>
            <a:picLocks noChangeAspect="1" noChangeArrowheads="1"/>
          </p:cNvPicPr>
          <p:nvPr/>
        </p:nvPicPr>
        <p:blipFill>
          <a:blip r:embed="rId3"/>
          <a:srcRect/>
          <a:stretch>
            <a:fillRect/>
          </a:stretch>
        </p:blipFill>
        <p:spPr bwMode="auto">
          <a:xfrm>
            <a:off x="4343400" y="1905000"/>
            <a:ext cx="3935413" cy="3927475"/>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sz="3400"/>
              <a:t>Summary of the Variable ‘Age’ in the given data set</a:t>
            </a:r>
          </a:p>
        </p:txBody>
      </p:sp>
      <p:pic>
        <p:nvPicPr>
          <p:cNvPr id="207876" name="Picture 4"/>
          <p:cNvPicPr>
            <a:picLocks noChangeAspect="1" noChangeArrowheads="1"/>
          </p:cNvPicPr>
          <p:nvPr/>
        </p:nvPicPr>
        <p:blipFill>
          <a:blip r:embed="rId3"/>
          <a:srcRect/>
          <a:stretch>
            <a:fillRect/>
          </a:stretch>
        </p:blipFill>
        <p:spPr bwMode="auto">
          <a:xfrm>
            <a:off x="1676400" y="2043113"/>
            <a:ext cx="3962400" cy="395605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a:t>Class Summary (First Part)</a:t>
            </a:r>
          </a:p>
        </p:txBody>
      </p:sp>
      <p:sp>
        <p:nvSpPr>
          <p:cNvPr id="205830" name="Text Box 6"/>
          <p:cNvSpPr txBox="1">
            <a:spLocks noChangeArrowheads="1"/>
          </p:cNvSpPr>
          <p:nvPr/>
        </p:nvSpPr>
        <p:spPr bwMode="auto">
          <a:xfrm>
            <a:off x="533400" y="1905000"/>
            <a:ext cx="7924800" cy="366713"/>
          </a:xfrm>
          <a:prstGeom prst="rect">
            <a:avLst/>
          </a:prstGeom>
          <a:noFill/>
          <a:ln w="9525">
            <a:noFill/>
            <a:miter lim="800000"/>
            <a:headEnd/>
            <a:tailEnd/>
          </a:ln>
          <a:effectLst/>
        </p:spPr>
        <p:txBody>
          <a:bodyPr>
            <a:spAutoFit/>
          </a:bodyPr>
          <a:lstStyle/>
          <a:p>
            <a:pPr>
              <a:spcBef>
                <a:spcPct val="50000"/>
              </a:spcBef>
            </a:pPr>
            <a:r>
              <a:rPr lang="en-US" sz="1800" b="0"/>
              <a:t>So far we have learned-</a:t>
            </a:r>
          </a:p>
        </p:txBody>
      </p:sp>
      <p:sp>
        <p:nvSpPr>
          <p:cNvPr id="205831" name="Text Box 7"/>
          <p:cNvSpPr txBox="1">
            <a:spLocks noChangeArrowheads="1"/>
          </p:cNvSpPr>
          <p:nvPr/>
        </p:nvSpPr>
        <p:spPr bwMode="auto">
          <a:xfrm>
            <a:off x="685800" y="2438400"/>
            <a:ext cx="8229600" cy="366713"/>
          </a:xfrm>
          <a:prstGeom prst="rect">
            <a:avLst/>
          </a:prstGeom>
          <a:noFill/>
          <a:ln w="9525">
            <a:noFill/>
            <a:miter lim="800000"/>
            <a:headEnd/>
            <a:tailEnd/>
          </a:ln>
          <a:effectLst/>
        </p:spPr>
        <p:txBody>
          <a:bodyPr>
            <a:spAutoFit/>
          </a:bodyPr>
          <a:lstStyle/>
          <a:p>
            <a:pPr>
              <a:spcBef>
                <a:spcPct val="50000"/>
              </a:spcBef>
            </a:pPr>
            <a:r>
              <a:rPr lang="en-US" sz="1800" b="0"/>
              <a:t>Statistics and data presentation/data summarization </a:t>
            </a:r>
          </a:p>
        </p:txBody>
      </p:sp>
      <p:sp>
        <p:nvSpPr>
          <p:cNvPr id="205832" name="Text Box 8"/>
          <p:cNvSpPr txBox="1">
            <a:spLocks noChangeArrowheads="1"/>
          </p:cNvSpPr>
          <p:nvPr/>
        </p:nvSpPr>
        <p:spPr bwMode="auto">
          <a:xfrm>
            <a:off x="685800" y="2819400"/>
            <a:ext cx="8458200" cy="366713"/>
          </a:xfrm>
          <a:prstGeom prst="rect">
            <a:avLst/>
          </a:prstGeom>
          <a:noFill/>
          <a:ln w="9525">
            <a:noFill/>
            <a:miter lim="800000"/>
            <a:headEnd/>
            <a:tailEnd/>
          </a:ln>
          <a:effectLst/>
        </p:spPr>
        <p:txBody>
          <a:bodyPr>
            <a:spAutoFit/>
          </a:bodyPr>
          <a:lstStyle/>
          <a:p>
            <a:pPr>
              <a:spcBef>
                <a:spcPct val="50000"/>
              </a:spcBef>
            </a:pPr>
            <a:r>
              <a:rPr lang="en-US" sz="1800" b="0"/>
              <a:t>Graphical Presentation: Bar Chart, Pie Chart, Histogram, and Box Plot</a:t>
            </a:r>
          </a:p>
        </p:txBody>
      </p:sp>
      <p:sp>
        <p:nvSpPr>
          <p:cNvPr id="205833" name="Text Box 9"/>
          <p:cNvSpPr txBox="1">
            <a:spLocks noChangeArrowheads="1"/>
          </p:cNvSpPr>
          <p:nvPr/>
        </p:nvSpPr>
        <p:spPr bwMode="auto">
          <a:xfrm>
            <a:off x="685800" y="3200400"/>
            <a:ext cx="8458200" cy="1190625"/>
          </a:xfrm>
          <a:prstGeom prst="rect">
            <a:avLst/>
          </a:prstGeom>
          <a:noFill/>
          <a:ln w="9525">
            <a:noFill/>
            <a:miter lim="800000"/>
            <a:headEnd/>
            <a:tailEnd/>
          </a:ln>
          <a:effectLst/>
        </p:spPr>
        <p:txBody>
          <a:bodyPr>
            <a:spAutoFit/>
          </a:bodyPr>
          <a:lstStyle/>
          <a:p>
            <a:pPr>
              <a:spcBef>
                <a:spcPct val="50000"/>
              </a:spcBef>
            </a:pPr>
            <a:r>
              <a:rPr lang="en-US" sz="1800" b="0"/>
              <a:t>Numerical Presentation: Measuring Central value of data (mean, median, mode etc.), measuring dispersion (standard deviation, variance, co-efficient of variation, range, inter-quartile range etc), quartiles, percentiles, and five number summary</a:t>
            </a:r>
          </a:p>
        </p:txBody>
      </p:sp>
      <p:sp>
        <p:nvSpPr>
          <p:cNvPr id="205834" name="Text Box 10"/>
          <p:cNvSpPr txBox="1">
            <a:spLocks noChangeArrowheads="1"/>
          </p:cNvSpPr>
          <p:nvPr/>
        </p:nvSpPr>
        <p:spPr bwMode="auto">
          <a:xfrm>
            <a:off x="762000" y="4572000"/>
            <a:ext cx="2514600" cy="366713"/>
          </a:xfrm>
          <a:prstGeom prst="rect">
            <a:avLst/>
          </a:prstGeom>
          <a:noFill/>
          <a:ln w="9525">
            <a:noFill/>
            <a:miter lim="800000"/>
            <a:headEnd/>
            <a:tailEnd/>
          </a:ln>
          <a:effectLst/>
        </p:spPr>
        <p:txBody>
          <a:bodyPr>
            <a:spAutoFit/>
          </a:bodyPr>
          <a:lstStyle/>
          <a:p>
            <a:pPr>
              <a:spcBef>
                <a:spcPct val="50000"/>
              </a:spcBef>
            </a:pPr>
            <a:r>
              <a:rPr lang="en-US" sz="1800" b="0"/>
              <a:t>Any questions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574675" y="304800"/>
            <a:ext cx="8569325" cy="1216025"/>
          </a:xfrm>
        </p:spPr>
        <p:txBody>
          <a:bodyPr/>
          <a:lstStyle/>
          <a:p>
            <a:r>
              <a:rPr lang="en-US" sz="3400"/>
              <a:t>Brief concept of Statistical Softwares</a:t>
            </a:r>
          </a:p>
        </p:txBody>
      </p:sp>
      <p:sp>
        <p:nvSpPr>
          <p:cNvPr id="121860" name="Text Box 4"/>
          <p:cNvSpPr txBox="1">
            <a:spLocks noChangeArrowheads="1"/>
          </p:cNvSpPr>
          <p:nvPr/>
        </p:nvSpPr>
        <p:spPr bwMode="auto">
          <a:xfrm>
            <a:off x="381000" y="1828800"/>
            <a:ext cx="8763000" cy="1190625"/>
          </a:xfrm>
          <a:prstGeom prst="rect">
            <a:avLst/>
          </a:prstGeom>
          <a:noFill/>
          <a:ln w="9525">
            <a:noFill/>
            <a:miter lim="800000"/>
            <a:headEnd/>
            <a:tailEnd/>
          </a:ln>
          <a:effectLst/>
        </p:spPr>
        <p:txBody>
          <a:bodyPr>
            <a:spAutoFit/>
          </a:bodyPr>
          <a:lstStyle/>
          <a:p>
            <a:pPr>
              <a:spcBef>
                <a:spcPct val="50000"/>
              </a:spcBef>
            </a:pPr>
            <a:r>
              <a:rPr lang="en-US" sz="1800" b="0"/>
              <a:t>There are many softwares to perform statistical analysis and visualization of data. Some of them are SAS (System for Statistical Analysis), S-plus, R, Matlab, Minitab, BMDP, Stata, SPSS, StatXact, Statistica, LISREL, JMP, GLIM, HIL, MS Excel etc. We will discuss MS Excel and SPSS in brief.   </a:t>
            </a:r>
          </a:p>
        </p:txBody>
      </p:sp>
      <p:sp>
        <p:nvSpPr>
          <p:cNvPr id="121861" name="Text Box 5"/>
          <p:cNvSpPr txBox="1">
            <a:spLocks noChangeArrowheads="1"/>
          </p:cNvSpPr>
          <p:nvPr/>
        </p:nvSpPr>
        <p:spPr bwMode="auto">
          <a:xfrm>
            <a:off x="381000" y="3276600"/>
            <a:ext cx="8382000" cy="366713"/>
          </a:xfrm>
          <a:prstGeom prst="rect">
            <a:avLst/>
          </a:prstGeom>
          <a:noFill/>
          <a:ln w="9525">
            <a:noFill/>
            <a:miter lim="800000"/>
            <a:headEnd/>
            <a:tailEnd/>
          </a:ln>
          <a:effectLst/>
        </p:spPr>
        <p:txBody>
          <a:bodyPr>
            <a:spAutoFit/>
          </a:bodyPr>
          <a:lstStyle/>
          <a:p>
            <a:pPr>
              <a:spcBef>
                <a:spcPct val="50000"/>
              </a:spcBef>
            </a:pPr>
            <a:r>
              <a:rPr lang="en-US" sz="1800" b="0"/>
              <a:t>Some useful websites for more information of statistical softwares-</a:t>
            </a:r>
          </a:p>
        </p:txBody>
      </p:sp>
      <p:sp>
        <p:nvSpPr>
          <p:cNvPr id="121862" name="Text Box 6"/>
          <p:cNvSpPr txBox="1">
            <a:spLocks noChangeArrowheads="1"/>
          </p:cNvSpPr>
          <p:nvPr/>
        </p:nvSpPr>
        <p:spPr bwMode="auto">
          <a:xfrm>
            <a:off x="685800" y="3733800"/>
            <a:ext cx="8229600" cy="1466850"/>
          </a:xfrm>
          <a:prstGeom prst="rect">
            <a:avLst/>
          </a:prstGeom>
          <a:noFill/>
          <a:ln w="9525">
            <a:noFill/>
            <a:miter lim="800000"/>
            <a:headEnd/>
            <a:tailEnd/>
          </a:ln>
          <a:effectLst/>
        </p:spPr>
        <p:txBody>
          <a:bodyPr>
            <a:spAutoFit/>
          </a:bodyPr>
          <a:lstStyle/>
          <a:p>
            <a:pPr>
              <a:spcBef>
                <a:spcPct val="50000"/>
              </a:spcBef>
            </a:pPr>
            <a:r>
              <a:rPr lang="en-US" sz="1800" b="0">
                <a:hlinkClick r:id="rId3"/>
              </a:rPr>
              <a:t>http://www.galaxy.gmu.edu/papers/astr1.html</a:t>
            </a:r>
            <a:endParaRPr lang="en-US" sz="1800" b="0"/>
          </a:p>
          <a:p>
            <a:pPr>
              <a:spcBef>
                <a:spcPct val="50000"/>
              </a:spcBef>
            </a:pPr>
            <a:r>
              <a:rPr lang="en-US" sz="1800" b="0"/>
              <a:t>http://ourworld.compuserve.com/homepages/Rainer_Wuerlaender/statsoft.htm#archiv</a:t>
            </a:r>
          </a:p>
          <a:p>
            <a:pPr>
              <a:spcBef>
                <a:spcPct val="50000"/>
              </a:spcBef>
            </a:pPr>
            <a:r>
              <a:rPr lang="en-US" sz="1800" b="0"/>
              <a:t>http://www.R-project.org</a:t>
            </a:r>
            <a:endParaRPr lang="en-US" sz="1800" b="0">
              <a:latin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Microsoft Excel</a:t>
            </a:r>
          </a:p>
        </p:txBody>
      </p:sp>
      <p:sp>
        <p:nvSpPr>
          <p:cNvPr id="122885" name="Text Box 5"/>
          <p:cNvSpPr txBox="1">
            <a:spLocks noChangeArrowheads="1"/>
          </p:cNvSpPr>
          <p:nvPr/>
        </p:nvSpPr>
        <p:spPr bwMode="auto">
          <a:xfrm>
            <a:off x="457200" y="1905000"/>
            <a:ext cx="8382000" cy="915988"/>
          </a:xfrm>
          <a:prstGeom prst="rect">
            <a:avLst/>
          </a:prstGeom>
          <a:noFill/>
          <a:ln w="9525">
            <a:noFill/>
            <a:miter lim="800000"/>
            <a:headEnd/>
            <a:tailEnd/>
          </a:ln>
          <a:effectLst/>
        </p:spPr>
        <p:txBody>
          <a:bodyPr>
            <a:spAutoFit/>
          </a:bodyPr>
          <a:lstStyle/>
          <a:p>
            <a:pPr>
              <a:spcBef>
                <a:spcPct val="50000"/>
              </a:spcBef>
            </a:pPr>
            <a:r>
              <a:rPr lang="en-US" sz="1800" b="0"/>
              <a:t>A </a:t>
            </a:r>
            <a:r>
              <a:rPr lang="en-US" sz="1800"/>
              <a:t>Spreadsheet</a:t>
            </a:r>
            <a:r>
              <a:rPr lang="en-US" sz="1800" b="0"/>
              <a:t> Application. It features calculation, graphing tools, pivot tables and a macro programming language called VBA (Visual Basic for Applications).</a:t>
            </a:r>
          </a:p>
        </p:txBody>
      </p:sp>
      <p:sp>
        <p:nvSpPr>
          <p:cNvPr id="122887" name="Text Box 7"/>
          <p:cNvSpPr txBox="1">
            <a:spLocks noChangeArrowheads="1"/>
          </p:cNvSpPr>
          <p:nvPr/>
        </p:nvSpPr>
        <p:spPr bwMode="auto">
          <a:xfrm>
            <a:off x="457200" y="3048000"/>
            <a:ext cx="8534400" cy="641350"/>
          </a:xfrm>
          <a:prstGeom prst="rect">
            <a:avLst/>
          </a:prstGeom>
          <a:noFill/>
          <a:ln w="9525">
            <a:noFill/>
            <a:miter lim="800000"/>
            <a:headEnd/>
            <a:tailEnd/>
          </a:ln>
          <a:effectLst/>
        </p:spPr>
        <p:txBody>
          <a:bodyPr>
            <a:spAutoFit/>
          </a:bodyPr>
          <a:lstStyle/>
          <a:p>
            <a:pPr>
              <a:spcBef>
                <a:spcPct val="50000"/>
              </a:spcBef>
            </a:pPr>
            <a:r>
              <a:rPr lang="en-US" sz="1800" b="0"/>
              <a:t>There are many versions of MS-Excel. Excel XP, Excel 2003, Excel 2007 are capable of performing a number of statistical analyses.</a:t>
            </a:r>
          </a:p>
        </p:txBody>
      </p:sp>
      <p:sp>
        <p:nvSpPr>
          <p:cNvPr id="122888" name="Text Box 8"/>
          <p:cNvSpPr txBox="1">
            <a:spLocks noChangeArrowheads="1"/>
          </p:cNvSpPr>
          <p:nvPr/>
        </p:nvSpPr>
        <p:spPr bwMode="auto">
          <a:xfrm>
            <a:off x="533400" y="3810000"/>
            <a:ext cx="8610600" cy="641350"/>
          </a:xfrm>
          <a:prstGeom prst="rect">
            <a:avLst/>
          </a:prstGeom>
          <a:noFill/>
          <a:ln w="9525">
            <a:noFill/>
            <a:miter lim="800000"/>
            <a:headEnd/>
            <a:tailEnd/>
          </a:ln>
          <a:effectLst/>
        </p:spPr>
        <p:txBody>
          <a:bodyPr>
            <a:spAutoFit/>
          </a:bodyPr>
          <a:lstStyle/>
          <a:p>
            <a:pPr>
              <a:spcBef>
                <a:spcPct val="50000"/>
              </a:spcBef>
            </a:pPr>
            <a:r>
              <a:rPr lang="en-US" sz="1800"/>
              <a:t>Starting MS Excel</a:t>
            </a:r>
            <a:r>
              <a:rPr lang="en-US" sz="1800" b="0"/>
              <a:t>: Double click on the Microsoft Excel icon on the desktop or Click on Start --&gt; Programs --&gt; Microsoft Excel.</a:t>
            </a:r>
          </a:p>
        </p:txBody>
      </p:sp>
      <p:sp>
        <p:nvSpPr>
          <p:cNvPr id="122892" name="Text Box 12"/>
          <p:cNvSpPr txBox="1">
            <a:spLocks noChangeArrowheads="1"/>
          </p:cNvSpPr>
          <p:nvPr/>
        </p:nvSpPr>
        <p:spPr bwMode="auto">
          <a:xfrm>
            <a:off x="609600" y="6019800"/>
            <a:ext cx="7696200" cy="366713"/>
          </a:xfrm>
          <a:prstGeom prst="rect">
            <a:avLst/>
          </a:prstGeom>
          <a:noFill/>
          <a:ln w="9525">
            <a:noFill/>
            <a:miter lim="800000"/>
            <a:headEnd/>
            <a:tailEnd/>
          </a:ln>
          <a:effectLst/>
        </p:spPr>
        <p:txBody>
          <a:bodyPr>
            <a:spAutoFit/>
          </a:bodyPr>
          <a:lstStyle/>
          <a:p>
            <a:pPr>
              <a:spcBef>
                <a:spcPct val="50000"/>
              </a:spcBef>
            </a:pPr>
            <a:endParaRPr lang="ar-EG" sz="1800" b="0"/>
          </a:p>
        </p:txBody>
      </p:sp>
      <p:sp>
        <p:nvSpPr>
          <p:cNvPr id="122893" name="Text Box 13"/>
          <p:cNvSpPr txBox="1">
            <a:spLocks noChangeArrowheads="1"/>
          </p:cNvSpPr>
          <p:nvPr/>
        </p:nvSpPr>
        <p:spPr bwMode="auto">
          <a:xfrm>
            <a:off x="517525" y="4648200"/>
            <a:ext cx="8474075" cy="1465263"/>
          </a:xfrm>
          <a:prstGeom prst="rect">
            <a:avLst/>
          </a:prstGeom>
          <a:noFill/>
          <a:ln w="9525">
            <a:noFill/>
            <a:miter lim="800000"/>
            <a:headEnd/>
            <a:tailEnd/>
          </a:ln>
          <a:effectLst/>
        </p:spPr>
        <p:txBody>
          <a:bodyPr>
            <a:spAutoFit/>
          </a:bodyPr>
          <a:lstStyle/>
          <a:p>
            <a:pPr eaLnBrk="1" hangingPunct="1"/>
            <a:r>
              <a:rPr lang="en-US" sz="1800">
                <a:latin typeface="Arial" pitchFamily="34" charset="0"/>
              </a:rPr>
              <a:t>Worksheet</a:t>
            </a:r>
            <a:r>
              <a:rPr lang="en-US" sz="1800" b="0">
                <a:latin typeface="Arial" pitchFamily="34" charset="0"/>
              </a:rPr>
              <a:t>: Consists of a multiple grid of cells with numbered rows down the page and alphabetically-tilted columns across the page. Each cell is referenced by its coordinates. For example, A3 is used to refer to the cell in column A and row 3. B10:B20 is used to refer to the range of cells in column B and rows 10 through 20.</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4" name="Rectangle 6"/>
          <p:cNvSpPr>
            <a:spLocks noGrp="1" noChangeArrowheads="1"/>
          </p:cNvSpPr>
          <p:nvPr>
            <p:ph type="title"/>
          </p:nvPr>
        </p:nvSpPr>
        <p:spPr/>
        <p:txBody>
          <a:bodyPr/>
          <a:lstStyle/>
          <a:p>
            <a:r>
              <a:rPr lang="en-US"/>
              <a:t>Microsoft Excel</a:t>
            </a:r>
          </a:p>
        </p:txBody>
      </p:sp>
      <p:sp>
        <p:nvSpPr>
          <p:cNvPr id="124932" name="Text Box 4"/>
          <p:cNvSpPr txBox="1">
            <a:spLocks noChangeArrowheads="1"/>
          </p:cNvSpPr>
          <p:nvPr/>
        </p:nvSpPr>
        <p:spPr bwMode="auto">
          <a:xfrm>
            <a:off x="381000" y="4419600"/>
            <a:ext cx="8382000" cy="1465263"/>
          </a:xfrm>
          <a:prstGeom prst="rect">
            <a:avLst/>
          </a:prstGeom>
          <a:noFill/>
          <a:ln w="9525">
            <a:noFill/>
            <a:miter lim="800000"/>
            <a:headEnd/>
            <a:tailEnd/>
          </a:ln>
          <a:effectLst/>
        </p:spPr>
        <p:txBody>
          <a:bodyPr>
            <a:spAutoFit/>
          </a:bodyPr>
          <a:lstStyle/>
          <a:p>
            <a:pPr marL="342900" indent="-342900"/>
            <a:r>
              <a:rPr lang="en-US" sz="1800"/>
              <a:t>Creating Formulas</a:t>
            </a:r>
            <a:r>
              <a:rPr lang="en-US" sz="1800" b="0"/>
              <a:t>: 1. Click the cell that you want to enter the formula, 2. Type = (an equal sign), 3. Click the Function Button, 4. Select the formula you want and step through the on-screen instructions.</a:t>
            </a:r>
          </a:p>
          <a:p>
            <a:pPr marL="342900" indent="-342900">
              <a:buFontTx/>
              <a:buAutoNum type="arabicPeriod" startAt="4"/>
            </a:pPr>
            <a:endParaRPr lang="en-US" sz="1800" b="0"/>
          </a:p>
        </p:txBody>
      </p:sp>
      <p:graphicFrame>
        <p:nvGraphicFramePr>
          <p:cNvPr id="124933" name="Object 5"/>
          <p:cNvGraphicFramePr>
            <a:graphicFrameLocks noChangeAspect="1"/>
          </p:cNvGraphicFramePr>
          <p:nvPr>
            <p:ph idx="1"/>
          </p:nvPr>
        </p:nvGraphicFramePr>
        <p:xfrm>
          <a:off x="7924800" y="5562600"/>
          <a:ext cx="296863" cy="381000"/>
        </p:xfrm>
        <a:graphic>
          <a:graphicData uri="http://schemas.openxmlformats.org/presentationml/2006/ole">
            <p:oleObj spid="_x0000_s124933" name="Equation" r:id="rId4" imgW="177480" imgH="228600" progId="Equation.3">
              <p:embed/>
            </p:oleObj>
          </a:graphicData>
        </a:graphic>
      </p:graphicFrame>
      <p:sp>
        <p:nvSpPr>
          <p:cNvPr id="124936" name="Text Box 8"/>
          <p:cNvSpPr txBox="1">
            <a:spLocks noChangeArrowheads="1"/>
          </p:cNvSpPr>
          <p:nvPr/>
        </p:nvSpPr>
        <p:spPr bwMode="auto">
          <a:xfrm>
            <a:off x="381000" y="1828800"/>
            <a:ext cx="8229600" cy="641350"/>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Opening a document:</a:t>
            </a:r>
            <a:r>
              <a:rPr lang="en-US" sz="1800" b="0">
                <a:latin typeface="Arial" pitchFamily="34" charset="0"/>
              </a:rPr>
              <a:t> File </a:t>
            </a:r>
            <a:r>
              <a:rPr lang="en-US" sz="1800" b="0">
                <a:latin typeface="Arial" pitchFamily="34" charset="0"/>
                <a:sym typeface="Wingdings" pitchFamily="2" charset="2"/>
              </a:rPr>
              <a:t> Open (</a:t>
            </a:r>
            <a:r>
              <a:rPr lang="en-US" sz="1800" b="0">
                <a:latin typeface="Arial" pitchFamily="34" charset="0"/>
              </a:rPr>
              <a:t>From a existing workbook</a:t>
            </a:r>
            <a:r>
              <a:rPr lang="en-US" sz="1800" b="0">
                <a:latin typeface="Arial" pitchFamily="34" charset="0"/>
                <a:sym typeface="Wingdings" pitchFamily="2" charset="2"/>
              </a:rPr>
              <a:t>). Change the directory area or drive to look for file in other locations. </a:t>
            </a:r>
            <a:endParaRPr lang="en-US" sz="1800" b="0">
              <a:latin typeface="Arial" pitchFamily="34" charset="0"/>
            </a:endParaRPr>
          </a:p>
        </p:txBody>
      </p:sp>
      <p:sp>
        <p:nvSpPr>
          <p:cNvPr id="124937" name="Text Box 9"/>
          <p:cNvSpPr txBox="1">
            <a:spLocks noChangeArrowheads="1"/>
          </p:cNvSpPr>
          <p:nvPr/>
        </p:nvSpPr>
        <p:spPr bwMode="auto">
          <a:xfrm>
            <a:off x="381000" y="2514600"/>
            <a:ext cx="8153400" cy="366713"/>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Creating a new workbook</a:t>
            </a:r>
            <a:r>
              <a:rPr lang="en-US" sz="1800" b="0">
                <a:latin typeface="Arial" pitchFamily="34" charset="0"/>
              </a:rPr>
              <a:t>: File</a:t>
            </a:r>
            <a:r>
              <a:rPr lang="en-US" sz="1800" b="0">
                <a:latin typeface="Arial" pitchFamily="34" charset="0"/>
                <a:sym typeface="Wingdings" pitchFamily="2" charset="2"/>
              </a:rPr>
              <a:t>NewBlank Document </a:t>
            </a:r>
            <a:r>
              <a:rPr lang="en-US" sz="1800" b="0">
                <a:latin typeface="Arial" pitchFamily="34" charset="0"/>
              </a:rPr>
              <a:t> </a:t>
            </a:r>
          </a:p>
        </p:txBody>
      </p:sp>
      <p:sp>
        <p:nvSpPr>
          <p:cNvPr id="124938" name="Text Box 10"/>
          <p:cNvSpPr txBox="1">
            <a:spLocks noChangeArrowheads="1"/>
          </p:cNvSpPr>
          <p:nvPr/>
        </p:nvSpPr>
        <p:spPr bwMode="auto">
          <a:xfrm>
            <a:off x="381000" y="2895600"/>
            <a:ext cx="3733800" cy="366713"/>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Saving a File</a:t>
            </a:r>
            <a:r>
              <a:rPr lang="en-US" sz="1800" b="0">
                <a:latin typeface="Arial" pitchFamily="34" charset="0"/>
              </a:rPr>
              <a:t>: File</a:t>
            </a:r>
            <a:r>
              <a:rPr lang="en-US" sz="1800" b="0">
                <a:latin typeface="Arial" pitchFamily="34" charset="0"/>
                <a:sym typeface="Wingdings" pitchFamily="2" charset="2"/>
              </a:rPr>
              <a:t>Save</a:t>
            </a:r>
            <a:endParaRPr lang="en-US" sz="1800" b="0">
              <a:latin typeface="Arial" pitchFamily="34" charset="0"/>
            </a:endParaRPr>
          </a:p>
        </p:txBody>
      </p:sp>
      <p:sp>
        <p:nvSpPr>
          <p:cNvPr id="124939" name="Text Box 11"/>
          <p:cNvSpPr txBox="1">
            <a:spLocks noChangeArrowheads="1"/>
          </p:cNvSpPr>
          <p:nvPr/>
        </p:nvSpPr>
        <p:spPr bwMode="auto">
          <a:xfrm>
            <a:off x="381000" y="3352800"/>
            <a:ext cx="8458200" cy="915988"/>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Selecting more than one cell</a:t>
            </a:r>
            <a:r>
              <a:rPr lang="en-US" sz="1800" b="0">
                <a:latin typeface="Arial" pitchFamily="34" charset="0"/>
              </a:rPr>
              <a:t>: Click on a cell e.g. A1), then hold the Shift key and click on another (e.g. D4) to select cells between and A1 and D4 or Click on a cell and drag the mouse across the desired range.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Microsoft Excel</a:t>
            </a:r>
          </a:p>
        </p:txBody>
      </p:sp>
      <p:sp>
        <p:nvSpPr>
          <p:cNvPr id="126980" name="Text Box 4"/>
          <p:cNvSpPr txBox="1">
            <a:spLocks noChangeArrowheads="1"/>
          </p:cNvSpPr>
          <p:nvPr/>
        </p:nvSpPr>
        <p:spPr bwMode="auto">
          <a:xfrm>
            <a:off x="304800" y="1905000"/>
            <a:ext cx="8169275" cy="1465263"/>
          </a:xfrm>
          <a:prstGeom prst="rect">
            <a:avLst/>
          </a:prstGeom>
          <a:noFill/>
          <a:ln w="9525">
            <a:noFill/>
            <a:miter lim="800000"/>
            <a:headEnd/>
            <a:tailEnd/>
          </a:ln>
          <a:effectLst/>
        </p:spPr>
        <p:txBody>
          <a:bodyPr>
            <a:spAutoFit/>
          </a:bodyPr>
          <a:lstStyle/>
          <a:p>
            <a:pPr eaLnBrk="1" hangingPunct="1"/>
            <a:r>
              <a:rPr lang="en-US" sz="1800">
                <a:latin typeface="Arial" pitchFamily="34" charset="0"/>
              </a:rPr>
              <a:t>Entering Date and Time</a:t>
            </a:r>
            <a:r>
              <a:rPr lang="en-US" sz="1800" b="0">
                <a:latin typeface="Arial" pitchFamily="34" charset="0"/>
              </a:rPr>
              <a:t>: Dates are stored as MM/DD/YYYY. No need to enter  in that format. For example, Excel will recognize jan 9 or jan-9 as 1/9/2007 and jan 9, 1999 as 1/9/1999. To enter today’s date, press Ctrl and ; together. Use a or p to indicate am or pm. For example, 8:30 p is interpreted as 8:30 pm. To enter current time, press Ctrl and : together.  </a:t>
            </a:r>
          </a:p>
        </p:txBody>
      </p:sp>
      <p:sp>
        <p:nvSpPr>
          <p:cNvPr id="126981" name="Text Box 5"/>
          <p:cNvSpPr txBox="1">
            <a:spLocks noChangeArrowheads="1"/>
          </p:cNvSpPr>
          <p:nvPr/>
        </p:nvSpPr>
        <p:spPr bwMode="auto">
          <a:xfrm>
            <a:off x="228600" y="3505200"/>
            <a:ext cx="8763000" cy="1054100"/>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Copy and Paste all cells in a Sheet</a:t>
            </a:r>
            <a:r>
              <a:rPr lang="en-US" sz="1800" b="0">
                <a:latin typeface="Arial" pitchFamily="34" charset="0"/>
              </a:rPr>
              <a:t>: </a:t>
            </a:r>
            <a:r>
              <a:rPr lang="en-US" sz="1800" b="0"/>
              <a:t>Ctrl+A for selecting, Ctrl +C for copying  and Ctrl+V for Pasting.</a:t>
            </a:r>
          </a:p>
          <a:p>
            <a:pPr eaLnBrk="1" hangingPunct="1">
              <a:spcBef>
                <a:spcPct val="50000"/>
              </a:spcBef>
            </a:pPr>
            <a:endParaRPr lang="en-US" sz="1800" b="0">
              <a:latin typeface="Arial" pitchFamily="34" charset="0"/>
            </a:endParaRPr>
          </a:p>
        </p:txBody>
      </p:sp>
      <p:sp>
        <p:nvSpPr>
          <p:cNvPr id="126982" name="Text Box 6"/>
          <p:cNvSpPr txBox="1">
            <a:spLocks noChangeArrowheads="1"/>
          </p:cNvSpPr>
          <p:nvPr/>
        </p:nvSpPr>
        <p:spPr bwMode="auto">
          <a:xfrm>
            <a:off x="228600" y="4343400"/>
            <a:ext cx="8610600" cy="366713"/>
          </a:xfrm>
          <a:prstGeom prst="rect">
            <a:avLst/>
          </a:prstGeom>
          <a:noFill/>
          <a:ln w="9525">
            <a:noFill/>
            <a:miter lim="800000"/>
            <a:headEnd/>
            <a:tailEnd/>
          </a:ln>
          <a:effectLst/>
        </p:spPr>
        <p:txBody>
          <a:bodyPr>
            <a:spAutoFit/>
          </a:bodyPr>
          <a:lstStyle/>
          <a:p>
            <a:pPr>
              <a:spcBef>
                <a:spcPct val="50000"/>
              </a:spcBef>
            </a:pPr>
            <a:endParaRPr lang="ar-EG" sz="1800" b="0"/>
          </a:p>
        </p:txBody>
      </p:sp>
      <p:sp>
        <p:nvSpPr>
          <p:cNvPr id="126983" name="Text Box 7"/>
          <p:cNvSpPr txBox="1">
            <a:spLocks noChangeArrowheads="1"/>
          </p:cNvSpPr>
          <p:nvPr/>
        </p:nvSpPr>
        <p:spPr bwMode="auto">
          <a:xfrm>
            <a:off x="304800" y="4267200"/>
            <a:ext cx="8305800" cy="366713"/>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Sorting</a:t>
            </a:r>
            <a:r>
              <a:rPr lang="en-US" sz="1800" b="0">
                <a:latin typeface="Arial" pitchFamily="34" charset="0"/>
              </a:rPr>
              <a:t>: Data </a:t>
            </a:r>
            <a:r>
              <a:rPr lang="en-US" sz="1800" b="0">
                <a:latin typeface="Arial" pitchFamily="34" charset="0"/>
                <a:sym typeface="Wingdings" pitchFamily="2" charset="2"/>
              </a:rPr>
              <a:t> Sort Sort By …</a:t>
            </a:r>
            <a:endParaRPr lang="en-US" sz="1800" b="0">
              <a:latin typeface="Arial" pitchFamily="34" charset="0"/>
            </a:endParaRPr>
          </a:p>
        </p:txBody>
      </p:sp>
      <p:sp>
        <p:nvSpPr>
          <p:cNvPr id="126985" name="Text Box 9"/>
          <p:cNvSpPr txBox="1">
            <a:spLocks noChangeArrowheads="1"/>
          </p:cNvSpPr>
          <p:nvPr/>
        </p:nvSpPr>
        <p:spPr bwMode="auto">
          <a:xfrm>
            <a:off x="304800" y="4724400"/>
            <a:ext cx="8839200" cy="915988"/>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Descriptive Statistics and other Statistical methods</a:t>
            </a:r>
            <a:r>
              <a:rPr lang="en-US" sz="1800" b="0">
                <a:latin typeface="Arial" pitchFamily="34" charset="0"/>
              </a:rPr>
              <a:t>: Tools</a:t>
            </a:r>
            <a:r>
              <a:rPr lang="en-US" sz="1800" b="0">
                <a:latin typeface="Arial" pitchFamily="34" charset="0"/>
                <a:sym typeface="Wingdings" pitchFamily="2" charset="2"/>
              </a:rPr>
              <a:t>Data Analysis Statistical method. If Data Analysis is not available then click on Tools Add-Ins and then select Analysis ToolPack and Analysis toolPack-Vba </a:t>
            </a:r>
            <a:endParaRPr lang="en-US" sz="1800" b="0">
              <a:latin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t>Microsoft Excel</a:t>
            </a:r>
          </a:p>
        </p:txBody>
      </p:sp>
      <p:sp>
        <p:nvSpPr>
          <p:cNvPr id="128004" name="Text Box 4"/>
          <p:cNvSpPr txBox="1">
            <a:spLocks noChangeArrowheads="1"/>
          </p:cNvSpPr>
          <p:nvPr/>
        </p:nvSpPr>
        <p:spPr bwMode="auto">
          <a:xfrm>
            <a:off x="381000" y="1905000"/>
            <a:ext cx="8169275" cy="641350"/>
          </a:xfrm>
          <a:prstGeom prst="rect">
            <a:avLst/>
          </a:prstGeom>
          <a:noFill/>
          <a:ln w="9525">
            <a:noFill/>
            <a:miter lim="800000"/>
            <a:headEnd/>
            <a:tailEnd/>
          </a:ln>
          <a:effectLst/>
        </p:spPr>
        <p:txBody>
          <a:bodyPr>
            <a:spAutoFit/>
          </a:bodyPr>
          <a:lstStyle/>
          <a:p>
            <a:pPr eaLnBrk="1" hangingPunct="1"/>
            <a:r>
              <a:rPr lang="en-US" sz="1800">
                <a:latin typeface="Arial" pitchFamily="34" charset="0"/>
              </a:rPr>
              <a:t>Statistical and Mathematical Function</a:t>
            </a:r>
            <a:r>
              <a:rPr lang="en-US" sz="1800" b="0">
                <a:latin typeface="Arial" pitchFamily="34" charset="0"/>
              </a:rPr>
              <a:t>:  Start with ‘=‘ sign and then select function from function wizard </a:t>
            </a:r>
          </a:p>
        </p:txBody>
      </p:sp>
      <p:graphicFrame>
        <p:nvGraphicFramePr>
          <p:cNvPr id="181250" name="Object 2"/>
          <p:cNvGraphicFramePr>
            <a:graphicFrameLocks noChangeAspect="1"/>
          </p:cNvGraphicFramePr>
          <p:nvPr/>
        </p:nvGraphicFramePr>
        <p:xfrm>
          <a:off x="3429000" y="2133600"/>
          <a:ext cx="473075" cy="501650"/>
        </p:xfrm>
        <a:graphic>
          <a:graphicData uri="http://schemas.openxmlformats.org/presentationml/2006/ole">
            <p:oleObj spid="_x0000_s181250" name="Equation" r:id="rId4" imgW="215640" imgH="228600" progId="Equation.3">
              <p:embed/>
            </p:oleObj>
          </a:graphicData>
        </a:graphic>
      </p:graphicFrame>
      <p:sp>
        <p:nvSpPr>
          <p:cNvPr id="128006" name="Text Box 6"/>
          <p:cNvSpPr txBox="1">
            <a:spLocks noChangeArrowheads="1"/>
          </p:cNvSpPr>
          <p:nvPr/>
        </p:nvSpPr>
        <p:spPr bwMode="auto">
          <a:xfrm>
            <a:off x="381000" y="2667000"/>
            <a:ext cx="8610600" cy="915988"/>
          </a:xfrm>
          <a:prstGeom prst="rect">
            <a:avLst/>
          </a:prstGeom>
          <a:noFill/>
          <a:ln w="9525">
            <a:noFill/>
            <a:miter lim="800000"/>
            <a:headEnd/>
            <a:tailEnd/>
          </a:ln>
          <a:effectLst/>
        </p:spPr>
        <p:txBody>
          <a:bodyPr>
            <a:spAutoFit/>
          </a:bodyPr>
          <a:lstStyle/>
          <a:p>
            <a:pPr>
              <a:spcBef>
                <a:spcPct val="50000"/>
              </a:spcBef>
            </a:pPr>
            <a:r>
              <a:rPr lang="en-US" sz="1800"/>
              <a:t>Inserting a Chart</a:t>
            </a:r>
            <a:r>
              <a:rPr lang="en-US" sz="1800" b="0"/>
              <a:t>: Click on Chart Wizard (or Insert</a:t>
            </a:r>
            <a:r>
              <a:rPr lang="en-US" sz="1800" b="0">
                <a:sym typeface="Wingdings" pitchFamily="2" charset="2"/>
              </a:rPr>
              <a:t>Chart</a:t>
            </a:r>
            <a:r>
              <a:rPr lang="en-US" sz="1800" b="0"/>
              <a:t>), select chart, give, Input data range, Update the Chart options, and Select output range/ Worksheet.</a:t>
            </a:r>
          </a:p>
        </p:txBody>
      </p:sp>
      <p:sp>
        <p:nvSpPr>
          <p:cNvPr id="128007" name="Text Box 7"/>
          <p:cNvSpPr txBox="1">
            <a:spLocks noChangeArrowheads="1"/>
          </p:cNvSpPr>
          <p:nvPr/>
        </p:nvSpPr>
        <p:spPr bwMode="auto">
          <a:xfrm>
            <a:off x="457200" y="3810000"/>
            <a:ext cx="8686800" cy="915988"/>
          </a:xfrm>
          <a:prstGeom prst="rect">
            <a:avLst/>
          </a:prstGeom>
          <a:noFill/>
          <a:ln w="9525">
            <a:noFill/>
            <a:miter lim="800000"/>
            <a:headEnd/>
            <a:tailEnd/>
          </a:ln>
          <a:effectLst/>
        </p:spPr>
        <p:txBody>
          <a:bodyPr>
            <a:spAutoFit/>
          </a:bodyPr>
          <a:lstStyle/>
          <a:p>
            <a:pPr>
              <a:spcBef>
                <a:spcPct val="50000"/>
              </a:spcBef>
            </a:pPr>
            <a:r>
              <a:rPr lang="en-US" sz="1800"/>
              <a:t>Importing Data in Excel</a:t>
            </a:r>
            <a:r>
              <a:rPr lang="en-US" sz="1800" b="0"/>
              <a:t>: File </a:t>
            </a:r>
            <a:r>
              <a:rPr lang="en-US" sz="1800" b="0">
                <a:sym typeface="Wingdings" pitchFamily="2" charset="2"/>
              </a:rPr>
              <a:t>open FileType Click on File Choose Option ( Delimited/Fixed Width) Choose Options (Tab/ Semicolon/ Comma/ Space/ Other)  Finish. </a:t>
            </a:r>
            <a:endParaRPr lang="en-US" sz="1800" b="0"/>
          </a:p>
        </p:txBody>
      </p:sp>
      <p:sp>
        <p:nvSpPr>
          <p:cNvPr id="128008" name="Text Box 8"/>
          <p:cNvSpPr txBox="1">
            <a:spLocks noChangeArrowheads="1"/>
          </p:cNvSpPr>
          <p:nvPr/>
        </p:nvSpPr>
        <p:spPr bwMode="auto">
          <a:xfrm>
            <a:off x="533400" y="4876800"/>
            <a:ext cx="8610600" cy="915988"/>
          </a:xfrm>
          <a:prstGeom prst="rect">
            <a:avLst/>
          </a:prstGeom>
          <a:noFill/>
          <a:ln w="9525">
            <a:noFill/>
            <a:miter lim="800000"/>
            <a:headEnd/>
            <a:tailEnd/>
          </a:ln>
          <a:effectLst/>
        </p:spPr>
        <p:txBody>
          <a:bodyPr>
            <a:spAutoFit/>
          </a:bodyPr>
          <a:lstStyle/>
          <a:p>
            <a:r>
              <a:rPr lang="en-US" sz="1800"/>
              <a:t>Limitations</a:t>
            </a:r>
            <a:r>
              <a:rPr lang="en-US" sz="1800" b="0"/>
              <a:t>: Excel uses algorithms that are vulnerable to rounding and truncation errors and may produce inaccurate results in extreme</a:t>
            </a:r>
          </a:p>
          <a:p>
            <a:r>
              <a:rPr lang="en-US" sz="1800" b="0"/>
              <a:t>cases.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574675" y="304800"/>
            <a:ext cx="8340725" cy="1216025"/>
          </a:xfrm>
        </p:spPr>
        <p:txBody>
          <a:bodyPr/>
          <a:lstStyle/>
          <a:p>
            <a:r>
              <a:rPr lang="en-US" sz="3400" dirty="0"/>
              <a:t/>
            </a:r>
            <a:br>
              <a:rPr lang="en-US" sz="3400" dirty="0"/>
            </a:br>
            <a:r>
              <a:rPr lang="en-US" sz="3400" dirty="0"/>
              <a:t>Statistics Package</a:t>
            </a:r>
            <a:br>
              <a:rPr lang="en-US" sz="3400" dirty="0"/>
            </a:br>
            <a:r>
              <a:rPr lang="en-US" sz="3400" dirty="0"/>
              <a:t>for the Social Science (SPSS)</a:t>
            </a:r>
          </a:p>
        </p:txBody>
      </p:sp>
      <p:sp>
        <p:nvSpPr>
          <p:cNvPr id="129028" name="Text Box 4"/>
          <p:cNvSpPr txBox="1">
            <a:spLocks noChangeArrowheads="1"/>
          </p:cNvSpPr>
          <p:nvPr/>
        </p:nvSpPr>
        <p:spPr bwMode="auto">
          <a:xfrm>
            <a:off x="381000" y="1905000"/>
            <a:ext cx="8534400" cy="641350"/>
          </a:xfrm>
          <a:prstGeom prst="rect">
            <a:avLst/>
          </a:prstGeom>
          <a:noFill/>
          <a:ln w="9525">
            <a:noFill/>
            <a:miter lim="800000"/>
            <a:headEnd/>
            <a:tailEnd/>
          </a:ln>
          <a:effectLst/>
        </p:spPr>
        <p:txBody>
          <a:bodyPr>
            <a:spAutoFit/>
          </a:bodyPr>
          <a:lstStyle/>
          <a:p>
            <a:r>
              <a:rPr lang="en-US" sz="1800" b="0"/>
              <a:t>A general purpose statistical package SPSS is widely used in the social sciences, particularly in sociology and psychology.</a:t>
            </a:r>
          </a:p>
        </p:txBody>
      </p:sp>
      <p:sp>
        <p:nvSpPr>
          <p:cNvPr id="129029" name="Text Box 5"/>
          <p:cNvSpPr txBox="1">
            <a:spLocks noChangeArrowheads="1"/>
          </p:cNvSpPr>
          <p:nvPr/>
        </p:nvSpPr>
        <p:spPr bwMode="auto">
          <a:xfrm>
            <a:off x="381000" y="2590800"/>
            <a:ext cx="8610600" cy="915988"/>
          </a:xfrm>
          <a:prstGeom prst="rect">
            <a:avLst/>
          </a:prstGeom>
          <a:noFill/>
          <a:ln w="9525">
            <a:noFill/>
            <a:miter lim="800000"/>
            <a:headEnd/>
            <a:tailEnd/>
          </a:ln>
          <a:effectLst/>
        </p:spPr>
        <p:txBody>
          <a:bodyPr>
            <a:spAutoFit/>
          </a:bodyPr>
          <a:lstStyle/>
          <a:p>
            <a:r>
              <a:rPr lang="en-US" sz="1800" b="0"/>
              <a:t>SPSS can import data from almost any type of file to generate tabulated reports, plots of distributions and trends, descriptive statistics, and complex statistical analyzes.</a:t>
            </a:r>
          </a:p>
        </p:txBody>
      </p:sp>
      <p:sp>
        <p:nvSpPr>
          <p:cNvPr id="129030" name="Text Box 6"/>
          <p:cNvSpPr txBox="1">
            <a:spLocks noChangeArrowheads="1"/>
          </p:cNvSpPr>
          <p:nvPr/>
        </p:nvSpPr>
        <p:spPr bwMode="auto">
          <a:xfrm>
            <a:off x="381000" y="3581400"/>
            <a:ext cx="8610600" cy="366713"/>
          </a:xfrm>
          <a:prstGeom prst="rect">
            <a:avLst/>
          </a:prstGeom>
          <a:noFill/>
          <a:ln w="9525">
            <a:noFill/>
            <a:miter lim="800000"/>
            <a:headEnd/>
            <a:tailEnd/>
          </a:ln>
          <a:effectLst/>
        </p:spPr>
        <p:txBody>
          <a:bodyPr>
            <a:spAutoFit/>
          </a:bodyPr>
          <a:lstStyle/>
          <a:p>
            <a:pPr>
              <a:spcBef>
                <a:spcPct val="50000"/>
              </a:spcBef>
            </a:pPr>
            <a:r>
              <a:rPr lang="en-US" sz="1800"/>
              <a:t>Starting SPSS</a:t>
            </a:r>
            <a:r>
              <a:rPr lang="en-US" sz="1800" b="0"/>
              <a:t>: Double Click on SPSS on desktop or Program</a:t>
            </a:r>
            <a:r>
              <a:rPr lang="en-US" sz="1800" b="0">
                <a:sym typeface="Wingdings" pitchFamily="2" charset="2"/>
              </a:rPr>
              <a:t>SPSS.</a:t>
            </a:r>
            <a:endParaRPr lang="en-US" sz="1800" b="0"/>
          </a:p>
        </p:txBody>
      </p:sp>
      <p:sp>
        <p:nvSpPr>
          <p:cNvPr id="129031" name="Text Box 7"/>
          <p:cNvSpPr txBox="1">
            <a:spLocks noChangeArrowheads="1"/>
          </p:cNvSpPr>
          <p:nvPr/>
        </p:nvSpPr>
        <p:spPr bwMode="auto">
          <a:xfrm>
            <a:off x="381000" y="4114800"/>
            <a:ext cx="8382000" cy="366713"/>
          </a:xfrm>
          <a:prstGeom prst="rect">
            <a:avLst/>
          </a:prstGeom>
          <a:noFill/>
          <a:ln w="9525">
            <a:noFill/>
            <a:miter lim="800000"/>
            <a:headEnd/>
            <a:tailEnd/>
          </a:ln>
          <a:effectLst/>
        </p:spPr>
        <p:txBody>
          <a:bodyPr>
            <a:spAutoFit/>
          </a:bodyPr>
          <a:lstStyle/>
          <a:p>
            <a:pPr>
              <a:spcBef>
                <a:spcPct val="50000"/>
              </a:spcBef>
            </a:pPr>
            <a:r>
              <a:rPr lang="en-US" sz="1800"/>
              <a:t>Opening a SPSS file</a:t>
            </a:r>
            <a:r>
              <a:rPr lang="en-US" sz="1800" b="0"/>
              <a:t>: File</a:t>
            </a:r>
            <a:r>
              <a:rPr lang="en-US" sz="1800" b="0">
                <a:sym typeface="Wingdings" pitchFamily="2" charset="2"/>
              </a:rPr>
              <a:t>Open</a:t>
            </a:r>
            <a:endParaRPr lang="en-US" sz="1800" b="0"/>
          </a:p>
        </p:txBody>
      </p:sp>
      <p:sp>
        <p:nvSpPr>
          <p:cNvPr id="129032" name="Text Box 8"/>
          <p:cNvSpPr txBox="1">
            <a:spLocks noChangeArrowheads="1"/>
          </p:cNvSpPr>
          <p:nvPr/>
        </p:nvSpPr>
        <p:spPr bwMode="auto">
          <a:xfrm>
            <a:off x="304800" y="4953000"/>
            <a:ext cx="1828800" cy="366713"/>
          </a:xfrm>
          <a:prstGeom prst="rect">
            <a:avLst/>
          </a:prstGeom>
          <a:noFill/>
          <a:ln w="9525">
            <a:noFill/>
            <a:miter lim="800000"/>
            <a:headEnd/>
            <a:tailEnd/>
          </a:ln>
          <a:effectLst/>
        </p:spPr>
        <p:txBody>
          <a:bodyPr>
            <a:spAutoFit/>
          </a:bodyPr>
          <a:lstStyle/>
          <a:p>
            <a:pPr eaLnBrk="1" hangingPunct="1">
              <a:spcBef>
                <a:spcPct val="50000"/>
              </a:spcBef>
            </a:pPr>
            <a:r>
              <a:rPr lang="en-US" sz="1800" b="0">
                <a:latin typeface="Arial" pitchFamily="34" charset="0"/>
              </a:rPr>
              <a:t>• </a:t>
            </a:r>
            <a:r>
              <a:rPr lang="en-US" sz="1800">
                <a:latin typeface="Arial" pitchFamily="34" charset="0"/>
              </a:rPr>
              <a:t>Data Editor</a:t>
            </a:r>
            <a:endParaRPr lang="en-US" sz="1800" b="0">
              <a:latin typeface="Arial" pitchFamily="34" charset="0"/>
            </a:endParaRPr>
          </a:p>
        </p:txBody>
      </p:sp>
      <p:sp>
        <p:nvSpPr>
          <p:cNvPr id="129033" name="Text Box 9"/>
          <p:cNvSpPr txBox="1">
            <a:spLocks noChangeArrowheads="1"/>
          </p:cNvSpPr>
          <p:nvPr/>
        </p:nvSpPr>
        <p:spPr bwMode="auto">
          <a:xfrm>
            <a:off x="457200" y="5181600"/>
            <a:ext cx="8001000" cy="915988"/>
          </a:xfrm>
          <a:prstGeom prst="rect">
            <a:avLst/>
          </a:prstGeom>
          <a:noFill/>
          <a:ln w="9525">
            <a:noFill/>
            <a:miter lim="800000"/>
            <a:headEnd/>
            <a:tailEnd/>
          </a:ln>
          <a:effectLst/>
        </p:spPr>
        <p:txBody>
          <a:bodyPr>
            <a:spAutoFit/>
          </a:bodyPr>
          <a:lstStyle/>
          <a:p>
            <a:pPr eaLnBrk="1" hangingPunct="1"/>
            <a:r>
              <a:rPr lang="en-US" sz="1800" b="0">
                <a:latin typeface="Arial" pitchFamily="34" charset="0"/>
              </a:rPr>
              <a:t>Various pull-down menus appear at the top of the Data Editor window. These pull-down menus are at the heart of using SPSSWIN. The Data Editor menu items (with some of the uses of the menu) are:</a:t>
            </a:r>
          </a:p>
        </p:txBody>
      </p:sp>
      <p:sp>
        <p:nvSpPr>
          <p:cNvPr id="129034" name="Text Box 10"/>
          <p:cNvSpPr txBox="1">
            <a:spLocks noChangeArrowheads="1"/>
          </p:cNvSpPr>
          <p:nvPr/>
        </p:nvSpPr>
        <p:spPr bwMode="auto">
          <a:xfrm>
            <a:off x="381000" y="4572000"/>
            <a:ext cx="6569075" cy="457200"/>
          </a:xfrm>
          <a:prstGeom prst="rect">
            <a:avLst/>
          </a:prstGeom>
          <a:noFill/>
          <a:ln w="9525">
            <a:noFill/>
            <a:miter lim="800000"/>
            <a:headEnd/>
            <a:tailEnd/>
          </a:ln>
          <a:effectLst/>
        </p:spPr>
        <p:txBody>
          <a:bodyPr>
            <a:spAutoFit/>
          </a:bodyPr>
          <a:lstStyle/>
          <a:p>
            <a:pPr eaLnBrk="1" hangingPunct="1"/>
            <a:r>
              <a:rPr lang="en-US">
                <a:solidFill>
                  <a:schemeClr val="tx2"/>
                </a:solidFill>
                <a:latin typeface="Arial" pitchFamily="34" charset="0"/>
              </a:rPr>
              <a:t>MENUS AND TOOLBARS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30052" name="Text Box 4"/>
          <p:cNvSpPr txBox="1">
            <a:spLocks noChangeArrowheads="1"/>
          </p:cNvSpPr>
          <p:nvPr/>
        </p:nvSpPr>
        <p:spPr bwMode="auto">
          <a:xfrm>
            <a:off x="533400" y="2209800"/>
            <a:ext cx="8153400" cy="3387725"/>
          </a:xfrm>
          <a:prstGeom prst="rect">
            <a:avLst/>
          </a:prstGeom>
          <a:noFill/>
          <a:ln w="9525">
            <a:noFill/>
            <a:miter lim="800000"/>
            <a:headEnd/>
            <a:tailEnd/>
          </a:ln>
          <a:effectLst/>
        </p:spPr>
        <p:txBody>
          <a:bodyPr>
            <a:spAutoFit/>
          </a:bodyPr>
          <a:lstStyle/>
          <a:p>
            <a:pPr eaLnBrk="1" hangingPunct="1"/>
            <a:r>
              <a:rPr lang="en-US" sz="1800" b="0">
                <a:latin typeface="Arial" pitchFamily="34" charset="0"/>
              </a:rPr>
              <a:t>FILE		used to open and save data files</a:t>
            </a:r>
          </a:p>
          <a:p>
            <a:pPr eaLnBrk="1" hangingPunct="1"/>
            <a:endParaRPr lang="en-US" sz="1800" b="0">
              <a:latin typeface="Arial" pitchFamily="34" charset="0"/>
            </a:endParaRPr>
          </a:p>
          <a:p>
            <a:pPr eaLnBrk="1" hangingPunct="1"/>
            <a:r>
              <a:rPr lang="en-US" sz="1800" b="0">
                <a:latin typeface="Arial" pitchFamily="34" charset="0"/>
              </a:rPr>
              <a:t>EDIT 		used to copy and paste data values; used to find data in a 		file; insert variables and cases; OPTIONS allows the user to 		set general preferences as well as the setup for the 			Navigator, Charts, etc.</a:t>
            </a:r>
          </a:p>
          <a:p>
            <a:pPr eaLnBrk="1" hangingPunct="1"/>
            <a:endParaRPr lang="en-US" sz="1800" b="0">
              <a:latin typeface="Arial" pitchFamily="34" charset="0"/>
            </a:endParaRPr>
          </a:p>
          <a:p>
            <a:pPr eaLnBrk="1" hangingPunct="1"/>
            <a:r>
              <a:rPr lang="en-US" sz="1800" b="0">
                <a:latin typeface="Arial" pitchFamily="34" charset="0"/>
              </a:rPr>
              <a:t>VIEW 		user can change toolbars; value labels can be seen in cells 		instead of data values</a:t>
            </a:r>
          </a:p>
          <a:p>
            <a:pPr eaLnBrk="1" hangingPunct="1"/>
            <a:endParaRPr lang="en-US" sz="1800" b="0">
              <a:latin typeface="Arial" pitchFamily="34" charset="0"/>
            </a:endParaRPr>
          </a:p>
          <a:p>
            <a:pPr eaLnBrk="1" hangingPunct="1"/>
            <a:r>
              <a:rPr lang="en-US" sz="1800" b="0">
                <a:latin typeface="Arial" pitchFamily="34" charset="0"/>
              </a:rPr>
              <a:t>DATA 		select, sort or weight cases; merge files</a:t>
            </a:r>
          </a:p>
          <a:p>
            <a:pPr eaLnBrk="1" hangingPunct="1"/>
            <a:endParaRPr lang="en-US" sz="1800" b="0">
              <a:latin typeface="Arial" pitchFamily="34" charset="0"/>
            </a:endParaRPr>
          </a:p>
        </p:txBody>
      </p:sp>
      <p:sp>
        <p:nvSpPr>
          <p:cNvPr id="130053" name="Text Box 5"/>
          <p:cNvSpPr txBox="1">
            <a:spLocks noChangeArrowheads="1"/>
          </p:cNvSpPr>
          <p:nvPr/>
        </p:nvSpPr>
        <p:spPr bwMode="auto">
          <a:xfrm>
            <a:off x="381000" y="1752600"/>
            <a:ext cx="6569075" cy="457200"/>
          </a:xfrm>
          <a:prstGeom prst="rect">
            <a:avLst/>
          </a:prstGeom>
          <a:noFill/>
          <a:ln w="9525">
            <a:noFill/>
            <a:miter lim="800000"/>
            <a:headEnd/>
            <a:tailEnd/>
          </a:ln>
          <a:effectLst/>
        </p:spPr>
        <p:txBody>
          <a:bodyPr>
            <a:spAutoFit/>
          </a:bodyPr>
          <a:lstStyle/>
          <a:p>
            <a:pPr eaLnBrk="1" hangingPunct="1"/>
            <a:r>
              <a:rPr lang="en-US">
                <a:solidFill>
                  <a:schemeClr val="tx2"/>
                </a:solidFill>
                <a:latin typeface="Arial" pitchFamily="34" charset="0"/>
              </a:rPr>
              <a:t>MENUS AND TOOLBARS</a:t>
            </a:r>
          </a:p>
        </p:txBody>
      </p:sp>
      <p:sp>
        <p:nvSpPr>
          <p:cNvPr id="130054" name="Text Box 6"/>
          <p:cNvSpPr txBox="1">
            <a:spLocks noChangeArrowheads="1"/>
          </p:cNvSpPr>
          <p:nvPr/>
        </p:nvSpPr>
        <p:spPr bwMode="auto">
          <a:xfrm>
            <a:off x="457200" y="5562600"/>
            <a:ext cx="8474075" cy="366713"/>
          </a:xfrm>
          <a:prstGeom prst="rect">
            <a:avLst/>
          </a:prstGeom>
          <a:noFill/>
          <a:ln w="9525">
            <a:noFill/>
            <a:miter lim="800000"/>
            <a:headEnd/>
            <a:tailEnd/>
          </a:ln>
          <a:effectLst/>
        </p:spPr>
        <p:txBody>
          <a:bodyPr>
            <a:spAutoFit/>
          </a:bodyPr>
          <a:lstStyle/>
          <a:p>
            <a:r>
              <a:rPr lang="en-US" sz="1800" b="0">
                <a:latin typeface="Arial" pitchFamily="34" charset="0"/>
              </a:rPr>
              <a:t>TRANSFORM 	 Compute new variables, recode variables, 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a:t>A Taxonomy of Statistics</a:t>
            </a:r>
          </a:p>
        </p:txBody>
      </p:sp>
      <p:pic>
        <p:nvPicPr>
          <p:cNvPr id="49156" name="Picture 4" descr="tree"/>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800" y="1676400"/>
            <a:ext cx="6477000" cy="485775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31076" name="Text Box 4"/>
          <p:cNvSpPr txBox="1">
            <a:spLocks noChangeArrowheads="1"/>
          </p:cNvSpPr>
          <p:nvPr/>
        </p:nvSpPr>
        <p:spPr bwMode="auto">
          <a:xfrm>
            <a:off x="457200" y="2286000"/>
            <a:ext cx="8686800" cy="3662363"/>
          </a:xfrm>
          <a:prstGeom prst="rect">
            <a:avLst/>
          </a:prstGeom>
          <a:noFill/>
          <a:ln w="9525">
            <a:noFill/>
            <a:miter lim="800000"/>
            <a:headEnd/>
            <a:tailEnd/>
          </a:ln>
          <a:effectLst/>
        </p:spPr>
        <p:txBody>
          <a:bodyPr>
            <a:spAutoFit/>
          </a:bodyPr>
          <a:lstStyle/>
          <a:p>
            <a:pPr eaLnBrk="1" hangingPunct="1"/>
            <a:r>
              <a:rPr lang="en-US" sz="1800" b="0">
                <a:latin typeface="Arial" pitchFamily="34" charset="0"/>
              </a:rPr>
              <a:t>ANALYZE 		perform various statistical procedures</a:t>
            </a:r>
          </a:p>
          <a:p>
            <a:pPr eaLnBrk="1" hangingPunct="1"/>
            <a:endParaRPr lang="en-US" sz="1800" b="0">
              <a:latin typeface="Arial" pitchFamily="34" charset="0"/>
            </a:endParaRPr>
          </a:p>
          <a:p>
            <a:pPr eaLnBrk="1" hangingPunct="1"/>
            <a:r>
              <a:rPr lang="en-US" sz="1800" b="0">
                <a:latin typeface="Arial" pitchFamily="34" charset="0"/>
              </a:rPr>
              <a:t>GRAPHS 		create bar and pie charts, etc</a:t>
            </a:r>
          </a:p>
          <a:p>
            <a:pPr eaLnBrk="1" hangingPunct="1"/>
            <a:endParaRPr lang="en-US" sz="1800" b="0">
              <a:latin typeface="Arial" pitchFamily="34" charset="0"/>
            </a:endParaRPr>
          </a:p>
          <a:p>
            <a:pPr eaLnBrk="1" hangingPunct="1"/>
            <a:r>
              <a:rPr lang="en-US" sz="1800" b="0">
                <a:latin typeface="Arial" pitchFamily="34" charset="0"/>
              </a:rPr>
              <a:t>UTILITIES 		add comments to accompany data file (and other, 				advanced features)</a:t>
            </a:r>
          </a:p>
          <a:p>
            <a:pPr eaLnBrk="1" hangingPunct="1"/>
            <a:endParaRPr lang="en-US" sz="1800" b="0">
              <a:latin typeface="Arial" pitchFamily="34" charset="0"/>
            </a:endParaRPr>
          </a:p>
          <a:p>
            <a:pPr eaLnBrk="1" hangingPunct="1"/>
            <a:r>
              <a:rPr lang="en-US" sz="1800" b="0">
                <a:latin typeface="Arial" pitchFamily="34" charset="0"/>
              </a:rPr>
              <a:t>ADD-ons 		these are features not currently installed (advanced 				statistical procedures)</a:t>
            </a:r>
          </a:p>
          <a:p>
            <a:pPr eaLnBrk="1" hangingPunct="1"/>
            <a:endParaRPr lang="en-US" sz="1800" b="0">
              <a:latin typeface="Arial" pitchFamily="34" charset="0"/>
            </a:endParaRPr>
          </a:p>
          <a:p>
            <a:pPr eaLnBrk="1" hangingPunct="1"/>
            <a:r>
              <a:rPr lang="en-US" sz="1800" b="0">
                <a:latin typeface="Arial" pitchFamily="34" charset="0"/>
              </a:rPr>
              <a:t>WINDOW 		switch between data, syntax and navigator windows</a:t>
            </a:r>
          </a:p>
          <a:p>
            <a:pPr eaLnBrk="1" hangingPunct="1"/>
            <a:endParaRPr lang="en-US" sz="1800" b="0">
              <a:latin typeface="Arial" pitchFamily="34" charset="0"/>
            </a:endParaRPr>
          </a:p>
          <a:p>
            <a:pPr eaLnBrk="1" hangingPunct="1"/>
            <a:r>
              <a:rPr lang="en-US" sz="1800" b="0">
                <a:latin typeface="Arial" pitchFamily="34" charset="0"/>
              </a:rPr>
              <a:t>HELP			to access SPSSWIN Help information</a:t>
            </a:r>
          </a:p>
        </p:txBody>
      </p:sp>
      <p:sp>
        <p:nvSpPr>
          <p:cNvPr id="131077" name="Text Box 5"/>
          <p:cNvSpPr txBox="1">
            <a:spLocks noChangeArrowheads="1"/>
          </p:cNvSpPr>
          <p:nvPr/>
        </p:nvSpPr>
        <p:spPr bwMode="auto">
          <a:xfrm>
            <a:off x="381000" y="1752600"/>
            <a:ext cx="6569075" cy="457200"/>
          </a:xfrm>
          <a:prstGeom prst="rect">
            <a:avLst/>
          </a:prstGeom>
          <a:noFill/>
          <a:ln w="9525">
            <a:noFill/>
            <a:miter lim="800000"/>
            <a:headEnd/>
            <a:tailEnd/>
          </a:ln>
          <a:effectLst/>
        </p:spPr>
        <p:txBody>
          <a:bodyPr>
            <a:spAutoFit/>
          </a:bodyPr>
          <a:lstStyle/>
          <a:p>
            <a:pPr eaLnBrk="1" hangingPunct="1"/>
            <a:r>
              <a:rPr lang="en-US">
                <a:solidFill>
                  <a:schemeClr val="tx2"/>
                </a:solidFill>
                <a:latin typeface="Arial" pitchFamily="34" charset="0"/>
              </a:rPr>
              <a:t>MENUS AND TOOLBARS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32100" name="Text Box 4"/>
          <p:cNvSpPr txBox="1">
            <a:spLocks noChangeArrowheads="1"/>
          </p:cNvSpPr>
          <p:nvPr/>
        </p:nvSpPr>
        <p:spPr bwMode="auto">
          <a:xfrm>
            <a:off x="533400" y="2286000"/>
            <a:ext cx="3657600" cy="366713"/>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Navigator (Output) Menus</a:t>
            </a:r>
            <a:endParaRPr lang="en-US" sz="1800" b="0">
              <a:latin typeface="Arial" pitchFamily="34" charset="0"/>
            </a:endParaRPr>
          </a:p>
        </p:txBody>
      </p:sp>
      <p:sp>
        <p:nvSpPr>
          <p:cNvPr id="132101" name="Text Box 5"/>
          <p:cNvSpPr txBox="1">
            <a:spLocks noChangeArrowheads="1"/>
          </p:cNvSpPr>
          <p:nvPr/>
        </p:nvSpPr>
        <p:spPr bwMode="auto">
          <a:xfrm>
            <a:off x="533400" y="2667000"/>
            <a:ext cx="8305800" cy="2701925"/>
          </a:xfrm>
          <a:prstGeom prst="rect">
            <a:avLst/>
          </a:prstGeom>
          <a:noFill/>
          <a:ln w="9525">
            <a:noFill/>
            <a:miter lim="800000"/>
            <a:headEnd/>
            <a:tailEnd/>
          </a:ln>
          <a:effectLst/>
        </p:spPr>
        <p:txBody>
          <a:bodyPr>
            <a:spAutoFit/>
          </a:bodyPr>
          <a:lstStyle/>
          <a:p>
            <a:pPr eaLnBrk="1" hangingPunct="1"/>
            <a:r>
              <a:rPr lang="en-US" sz="1800" b="0">
                <a:latin typeface="Arial" pitchFamily="34" charset="0"/>
              </a:rPr>
              <a:t>When statistical procedures are run or charts are created, the output will appear in the Navigator window. The Navigator window contains many of the pull-down menus found in the Data Editor window. Some of the important menus in the Navigator window include:</a:t>
            </a:r>
          </a:p>
          <a:p>
            <a:pPr eaLnBrk="1" hangingPunct="1"/>
            <a:endParaRPr lang="en-US" sz="1800" b="0">
              <a:latin typeface="Arial" pitchFamily="34" charset="0"/>
            </a:endParaRPr>
          </a:p>
          <a:p>
            <a:pPr eaLnBrk="1" hangingPunct="1"/>
            <a:r>
              <a:rPr lang="en-US" sz="1800" b="0">
                <a:latin typeface="Arial" pitchFamily="34" charset="0"/>
              </a:rPr>
              <a:t>INSERT 		used to insert page breaks, titles, charts, etc.</a:t>
            </a:r>
          </a:p>
          <a:p>
            <a:pPr eaLnBrk="1" hangingPunct="1"/>
            <a:endParaRPr lang="en-US" sz="1800" b="0">
              <a:latin typeface="Arial" pitchFamily="34" charset="0"/>
            </a:endParaRPr>
          </a:p>
          <a:p>
            <a:pPr eaLnBrk="1" hangingPunct="1"/>
            <a:r>
              <a:rPr lang="en-US" sz="1800" b="0">
                <a:latin typeface="Arial" pitchFamily="34" charset="0"/>
              </a:rPr>
              <a:t>FORMAT 	for changing the alignment of a particular portion of the output</a:t>
            </a:r>
          </a:p>
          <a:p>
            <a:pPr eaLnBrk="1" hangingPunct="1">
              <a:spcBef>
                <a:spcPct val="50000"/>
              </a:spcBef>
            </a:pPr>
            <a:endParaRPr lang="en-US" sz="1800" b="0">
              <a:latin typeface="Arial" pitchFamily="34" charset="0"/>
            </a:endParaRPr>
          </a:p>
        </p:txBody>
      </p:sp>
      <p:sp>
        <p:nvSpPr>
          <p:cNvPr id="132102" name="Text Box 6"/>
          <p:cNvSpPr txBox="1">
            <a:spLocks noChangeArrowheads="1"/>
          </p:cNvSpPr>
          <p:nvPr/>
        </p:nvSpPr>
        <p:spPr bwMode="auto">
          <a:xfrm>
            <a:off x="381000" y="1752600"/>
            <a:ext cx="6569075" cy="457200"/>
          </a:xfrm>
          <a:prstGeom prst="rect">
            <a:avLst/>
          </a:prstGeom>
          <a:noFill/>
          <a:ln w="9525">
            <a:noFill/>
            <a:miter lim="800000"/>
            <a:headEnd/>
            <a:tailEnd/>
          </a:ln>
          <a:effectLst/>
        </p:spPr>
        <p:txBody>
          <a:bodyPr>
            <a:spAutoFit/>
          </a:bodyPr>
          <a:lstStyle/>
          <a:p>
            <a:pPr eaLnBrk="1" hangingPunct="1"/>
            <a:r>
              <a:rPr lang="en-US">
                <a:solidFill>
                  <a:schemeClr val="tx2"/>
                </a:solidFill>
                <a:latin typeface="Arial" pitchFamily="34" charset="0"/>
              </a:rPr>
              <a:t>MENUS AND TOOLBARS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33124" name="Text Box 4"/>
          <p:cNvSpPr txBox="1">
            <a:spLocks noChangeArrowheads="1"/>
          </p:cNvSpPr>
          <p:nvPr/>
        </p:nvSpPr>
        <p:spPr bwMode="auto">
          <a:xfrm>
            <a:off x="381000" y="1676400"/>
            <a:ext cx="3276600" cy="366713"/>
          </a:xfrm>
          <a:prstGeom prst="rect">
            <a:avLst/>
          </a:prstGeom>
          <a:noFill/>
          <a:ln w="9525">
            <a:noFill/>
            <a:miter lim="800000"/>
            <a:headEnd/>
            <a:tailEnd/>
          </a:ln>
          <a:effectLst/>
        </p:spPr>
        <p:txBody>
          <a:bodyPr>
            <a:spAutoFit/>
          </a:bodyPr>
          <a:lstStyle/>
          <a:p>
            <a:pPr eaLnBrk="1" hangingPunct="1">
              <a:spcBef>
                <a:spcPct val="50000"/>
              </a:spcBef>
            </a:pPr>
            <a:r>
              <a:rPr lang="en-US" sz="1800" b="0">
                <a:latin typeface="Arial" pitchFamily="34" charset="0"/>
              </a:rPr>
              <a:t>• </a:t>
            </a:r>
            <a:r>
              <a:rPr lang="en-US" sz="1800">
                <a:latin typeface="Arial" pitchFamily="34" charset="0"/>
              </a:rPr>
              <a:t>Formatting Toolbar</a:t>
            </a:r>
            <a:endParaRPr lang="en-US" sz="1800" b="0">
              <a:latin typeface="Arial" pitchFamily="34" charset="0"/>
            </a:endParaRPr>
          </a:p>
        </p:txBody>
      </p:sp>
      <p:sp>
        <p:nvSpPr>
          <p:cNvPr id="133125" name="Text Box 5"/>
          <p:cNvSpPr txBox="1">
            <a:spLocks noChangeArrowheads="1"/>
          </p:cNvSpPr>
          <p:nvPr/>
        </p:nvSpPr>
        <p:spPr bwMode="auto">
          <a:xfrm>
            <a:off x="533400" y="2057400"/>
            <a:ext cx="8458200" cy="3937000"/>
          </a:xfrm>
          <a:prstGeom prst="rect">
            <a:avLst/>
          </a:prstGeom>
          <a:noFill/>
          <a:ln w="9525">
            <a:noFill/>
            <a:miter lim="800000"/>
            <a:headEnd/>
            <a:tailEnd/>
          </a:ln>
          <a:effectLst/>
        </p:spPr>
        <p:txBody>
          <a:bodyPr>
            <a:spAutoFit/>
          </a:bodyPr>
          <a:lstStyle/>
          <a:p>
            <a:pPr eaLnBrk="1" hangingPunct="1"/>
            <a:r>
              <a:rPr lang="en-US" sz="1800" b="0">
                <a:latin typeface="Arial" pitchFamily="34" charset="0"/>
              </a:rPr>
              <a:t>When a table has been created by a statistical procedure, the user can edit the table to create a desired look or add/delete information. Beginning with version 14.0, the user has a choice of editing the table in the Output or opening it in a separate </a:t>
            </a:r>
            <a:r>
              <a:rPr lang="en-US" sz="1800">
                <a:latin typeface="Arial" pitchFamily="34" charset="0"/>
              </a:rPr>
              <a:t>Pivot Table</a:t>
            </a:r>
            <a:r>
              <a:rPr lang="en-US" sz="1800" b="0">
                <a:latin typeface="Arial" pitchFamily="34" charset="0"/>
              </a:rPr>
              <a:t> (DEFINE!) window. Various pulldown menus are activated when the user double clicks on the table. These include:</a:t>
            </a:r>
          </a:p>
          <a:p>
            <a:pPr eaLnBrk="1" hangingPunct="1"/>
            <a:endParaRPr lang="en-US" sz="1800" b="0">
              <a:latin typeface="Arial" pitchFamily="34" charset="0"/>
            </a:endParaRPr>
          </a:p>
          <a:p>
            <a:pPr eaLnBrk="1" hangingPunct="1"/>
            <a:r>
              <a:rPr lang="en-US" sz="1800" b="0">
                <a:latin typeface="Arial" pitchFamily="34" charset="0"/>
              </a:rPr>
              <a:t>EDIT 		undo and redo a pivot, select a table or table body (e.g., to 			change the font)</a:t>
            </a:r>
          </a:p>
          <a:p>
            <a:pPr eaLnBrk="1" hangingPunct="1"/>
            <a:endParaRPr lang="en-US" sz="1800" b="0">
              <a:latin typeface="Arial" pitchFamily="34" charset="0"/>
            </a:endParaRPr>
          </a:p>
          <a:p>
            <a:pPr eaLnBrk="1" hangingPunct="1"/>
            <a:r>
              <a:rPr lang="en-US" sz="1800" b="0">
                <a:latin typeface="Arial" pitchFamily="34" charset="0"/>
              </a:rPr>
              <a:t>INSERT 		used to insert titles, captions and footnotes</a:t>
            </a:r>
          </a:p>
          <a:p>
            <a:pPr eaLnBrk="1" hangingPunct="1"/>
            <a:endParaRPr lang="en-US" sz="1800" b="0">
              <a:latin typeface="Arial" pitchFamily="34" charset="0"/>
            </a:endParaRPr>
          </a:p>
          <a:p>
            <a:pPr eaLnBrk="1" hangingPunct="1"/>
            <a:r>
              <a:rPr lang="en-US" sz="1800" b="0">
                <a:latin typeface="Arial" pitchFamily="34" charset="0"/>
              </a:rPr>
              <a:t>PIVOT 		used to perform a pivot of the row and column variables</a:t>
            </a:r>
          </a:p>
          <a:p>
            <a:pPr eaLnBrk="1" hangingPunct="1"/>
            <a:endParaRPr lang="en-US" sz="1800" b="0">
              <a:latin typeface="Arial" pitchFamily="34" charset="0"/>
            </a:endParaRPr>
          </a:p>
          <a:p>
            <a:pPr eaLnBrk="1" hangingPunct="1"/>
            <a:r>
              <a:rPr lang="en-US" sz="1800" b="0">
                <a:latin typeface="Arial" pitchFamily="34" charset="0"/>
              </a:rPr>
              <a:t>FORMAT 	various modifications can be made to tables and cells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34148" name="Text Box 4"/>
          <p:cNvSpPr txBox="1">
            <a:spLocks noChangeArrowheads="1"/>
          </p:cNvSpPr>
          <p:nvPr/>
        </p:nvSpPr>
        <p:spPr bwMode="auto">
          <a:xfrm>
            <a:off x="304800" y="1676400"/>
            <a:ext cx="2492375" cy="366713"/>
          </a:xfrm>
          <a:prstGeom prst="rect">
            <a:avLst/>
          </a:prstGeom>
          <a:noFill/>
          <a:ln w="9525">
            <a:noFill/>
            <a:miter lim="800000"/>
            <a:headEnd/>
            <a:tailEnd/>
          </a:ln>
          <a:effectLst/>
        </p:spPr>
        <p:txBody>
          <a:bodyPr>
            <a:spAutoFit/>
          </a:bodyPr>
          <a:lstStyle/>
          <a:p>
            <a:pPr eaLnBrk="1" hangingPunct="1">
              <a:spcBef>
                <a:spcPct val="50000"/>
              </a:spcBef>
            </a:pPr>
            <a:r>
              <a:rPr lang="en-US" sz="1800" b="0">
                <a:latin typeface="Arial" pitchFamily="34" charset="0"/>
              </a:rPr>
              <a:t>• </a:t>
            </a:r>
            <a:r>
              <a:rPr lang="en-US" sz="1800">
                <a:latin typeface="Arial" pitchFamily="34" charset="0"/>
              </a:rPr>
              <a:t>Additional menus</a:t>
            </a:r>
            <a:endParaRPr lang="en-US" sz="1800" b="0">
              <a:latin typeface="Arial" pitchFamily="34" charset="0"/>
            </a:endParaRPr>
          </a:p>
        </p:txBody>
      </p:sp>
      <p:sp>
        <p:nvSpPr>
          <p:cNvPr id="134149" name="Text Box 5"/>
          <p:cNvSpPr txBox="1">
            <a:spLocks noChangeArrowheads="1"/>
          </p:cNvSpPr>
          <p:nvPr/>
        </p:nvSpPr>
        <p:spPr bwMode="auto">
          <a:xfrm>
            <a:off x="609600" y="1981200"/>
            <a:ext cx="8534400" cy="915988"/>
          </a:xfrm>
          <a:prstGeom prst="rect">
            <a:avLst/>
          </a:prstGeom>
          <a:noFill/>
          <a:ln w="9525">
            <a:noFill/>
            <a:miter lim="800000"/>
            <a:headEnd/>
            <a:tailEnd/>
          </a:ln>
          <a:effectLst/>
        </p:spPr>
        <p:txBody>
          <a:bodyPr>
            <a:spAutoFit/>
          </a:bodyPr>
          <a:lstStyle/>
          <a:p>
            <a:pPr eaLnBrk="1" hangingPunct="1"/>
            <a:r>
              <a:rPr lang="en-US" sz="1800" b="0">
                <a:latin typeface="Arial" pitchFamily="34" charset="0"/>
              </a:rPr>
              <a:t>CHART EDITOR 		used to edit a graph</a:t>
            </a:r>
          </a:p>
          <a:p>
            <a:pPr eaLnBrk="1" hangingPunct="1"/>
            <a:endParaRPr lang="en-US" sz="1800" b="0">
              <a:latin typeface="Arial" pitchFamily="34" charset="0"/>
            </a:endParaRPr>
          </a:p>
          <a:p>
            <a:pPr eaLnBrk="1" hangingPunct="1"/>
            <a:r>
              <a:rPr lang="en-US" sz="1800" b="0">
                <a:latin typeface="Arial" pitchFamily="34" charset="0"/>
              </a:rPr>
              <a:t>SYNTAX EDITOR 	used to edit the text in a syntax window</a:t>
            </a:r>
          </a:p>
        </p:txBody>
      </p:sp>
      <p:sp>
        <p:nvSpPr>
          <p:cNvPr id="134150" name="Text Box 6"/>
          <p:cNvSpPr txBox="1">
            <a:spLocks noChangeArrowheads="1"/>
          </p:cNvSpPr>
          <p:nvPr/>
        </p:nvSpPr>
        <p:spPr bwMode="auto">
          <a:xfrm>
            <a:off x="304800" y="2971800"/>
            <a:ext cx="8610600" cy="915988"/>
          </a:xfrm>
          <a:prstGeom prst="rect">
            <a:avLst/>
          </a:prstGeom>
          <a:noFill/>
          <a:ln w="9525">
            <a:noFill/>
            <a:miter lim="800000"/>
            <a:headEnd/>
            <a:tailEnd/>
          </a:ln>
          <a:effectLst/>
        </p:spPr>
        <p:txBody>
          <a:bodyPr>
            <a:spAutoFit/>
          </a:bodyPr>
          <a:lstStyle/>
          <a:p>
            <a:pPr eaLnBrk="1" hangingPunct="1"/>
            <a:r>
              <a:rPr lang="en-US" sz="1800" b="0">
                <a:latin typeface="Arial" pitchFamily="34" charset="0"/>
              </a:rPr>
              <a:t>• </a:t>
            </a:r>
            <a:r>
              <a:rPr lang="en-US" sz="1800">
                <a:latin typeface="Arial" pitchFamily="34" charset="0"/>
              </a:rPr>
              <a:t>Show or hide a toolbar</a:t>
            </a:r>
          </a:p>
          <a:p>
            <a:pPr eaLnBrk="1" hangingPunct="1"/>
            <a:endParaRPr lang="en-US" sz="1800">
              <a:latin typeface="Arial" pitchFamily="34" charset="0"/>
            </a:endParaRPr>
          </a:p>
          <a:p>
            <a:pPr eaLnBrk="1" hangingPunct="1"/>
            <a:r>
              <a:rPr lang="en-US" sz="1800" b="0">
                <a:latin typeface="Arial" pitchFamily="34" charset="0"/>
              </a:rPr>
              <a:t>Click on VIEW ⇒ TOOLBARS ⇒ 􀀻to show it/ to hide it</a:t>
            </a:r>
          </a:p>
        </p:txBody>
      </p:sp>
      <p:sp>
        <p:nvSpPr>
          <p:cNvPr id="134151" name="Text Box 7"/>
          <p:cNvSpPr txBox="1">
            <a:spLocks noChangeArrowheads="1"/>
          </p:cNvSpPr>
          <p:nvPr/>
        </p:nvSpPr>
        <p:spPr bwMode="auto">
          <a:xfrm>
            <a:off x="304800" y="3962400"/>
            <a:ext cx="8839200" cy="2289175"/>
          </a:xfrm>
          <a:prstGeom prst="rect">
            <a:avLst/>
          </a:prstGeom>
          <a:noFill/>
          <a:ln w="9525">
            <a:noFill/>
            <a:miter lim="800000"/>
            <a:headEnd/>
            <a:tailEnd/>
          </a:ln>
          <a:effectLst/>
        </p:spPr>
        <p:txBody>
          <a:bodyPr>
            <a:spAutoFit/>
          </a:bodyPr>
          <a:lstStyle/>
          <a:p>
            <a:pPr eaLnBrk="1" hangingPunct="1"/>
            <a:r>
              <a:rPr lang="en-US" sz="1800" b="0">
                <a:latin typeface="Arial" pitchFamily="34" charset="0"/>
              </a:rPr>
              <a:t>• </a:t>
            </a:r>
            <a:r>
              <a:rPr lang="en-US" sz="1800">
                <a:latin typeface="Arial" pitchFamily="34" charset="0"/>
              </a:rPr>
              <a:t>Move a toolbar</a:t>
            </a:r>
          </a:p>
          <a:p>
            <a:pPr eaLnBrk="1" hangingPunct="1"/>
            <a:endParaRPr lang="en-US" sz="1800">
              <a:latin typeface="Arial" pitchFamily="34" charset="0"/>
            </a:endParaRPr>
          </a:p>
          <a:p>
            <a:pPr eaLnBrk="1" hangingPunct="1"/>
            <a:r>
              <a:rPr lang="en-US" sz="1800" b="0">
                <a:latin typeface="Arial" pitchFamily="34" charset="0"/>
              </a:rPr>
              <a:t>Click on the toolbar (but not on one of the pushbuttons) and then drag the toolbar to its new location</a:t>
            </a:r>
          </a:p>
          <a:p>
            <a:pPr eaLnBrk="1" hangingPunct="1"/>
            <a:endParaRPr lang="en-US" sz="1800" b="0">
              <a:latin typeface="Arial" pitchFamily="34" charset="0"/>
            </a:endParaRPr>
          </a:p>
          <a:p>
            <a:pPr eaLnBrk="1" hangingPunct="1"/>
            <a:r>
              <a:rPr lang="en-US" sz="1800" b="0">
                <a:latin typeface="Arial" pitchFamily="34" charset="0"/>
              </a:rPr>
              <a:t>• </a:t>
            </a:r>
            <a:r>
              <a:rPr lang="en-US" sz="1800">
                <a:latin typeface="Arial" pitchFamily="34" charset="0"/>
              </a:rPr>
              <a:t>Customize a toolbar</a:t>
            </a:r>
          </a:p>
          <a:p>
            <a:pPr eaLnBrk="1" hangingPunct="1"/>
            <a:endParaRPr lang="en-US" sz="1800">
              <a:latin typeface="Arial" pitchFamily="34" charset="0"/>
            </a:endParaRPr>
          </a:p>
          <a:p>
            <a:pPr eaLnBrk="1" hangingPunct="1"/>
            <a:r>
              <a:rPr lang="en-US" sz="1800" b="0">
                <a:latin typeface="Arial" pitchFamily="34" charset="0"/>
              </a:rPr>
              <a:t>Click on VIEW ⇒ TOOLBARS ⇒ CUSTOMIZE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35172" name="Text Box 4"/>
          <p:cNvSpPr txBox="1">
            <a:spLocks noChangeArrowheads="1"/>
          </p:cNvSpPr>
          <p:nvPr/>
        </p:nvSpPr>
        <p:spPr bwMode="auto">
          <a:xfrm>
            <a:off x="381000" y="1600200"/>
            <a:ext cx="8382000" cy="2014538"/>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Importing data from an EXCEL spreadsheet:</a:t>
            </a:r>
          </a:p>
          <a:p>
            <a:pPr eaLnBrk="1" hangingPunct="1"/>
            <a:r>
              <a:rPr lang="en-US" sz="1800" b="0">
                <a:latin typeface="Arial" pitchFamily="34" charset="0"/>
              </a:rPr>
              <a:t>Data from an Excel spreadsheet can be imported into SPSSWIN as follows:</a:t>
            </a:r>
          </a:p>
          <a:p>
            <a:pPr eaLnBrk="1" hangingPunct="1"/>
            <a:r>
              <a:rPr lang="en-US" sz="1800" b="0">
                <a:latin typeface="Arial" pitchFamily="34" charset="0"/>
              </a:rPr>
              <a:t>1. In SPSSWIN click on FILE ⇒ OPEN ⇒ DATA. The OPEN DATA FILE Dialog Box will appear.</a:t>
            </a:r>
          </a:p>
          <a:p>
            <a:pPr eaLnBrk="1" hangingPunct="1"/>
            <a:r>
              <a:rPr lang="en-US" sz="1800" b="0">
                <a:latin typeface="Arial" pitchFamily="34" charset="0"/>
              </a:rPr>
              <a:t>2. Locate the file of interest: Use the "Look In" pull-down list to identify the folder containing the Excel file of interest</a:t>
            </a:r>
          </a:p>
          <a:p>
            <a:pPr eaLnBrk="1" hangingPunct="1"/>
            <a:r>
              <a:rPr lang="en-US" sz="1800" b="0">
                <a:latin typeface="Arial" pitchFamily="34" charset="0"/>
              </a:rPr>
              <a:t>3. From the FILE TYPE pull down menu select EXCEL (*.xls).</a:t>
            </a:r>
          </a:p>
        </p:txBody>
      </p:sp>
      <p:sp>
        <p:nvSpPr>
          <p:cNvPr id="135173" name="Text Box 5"/>
          <p:cNvSpPr txBox="1">
            <a:spLocks noChangeArrowheads="1"/>
          </p:cNvSpPr>
          <p:nvPr/>
        </p:nvSpPr>
        <p:spPr bwMode="auto">
          <a:xfrm>
            <a:off x="381000" y="3581400"/>
            <a:ext cx="8382000" cy="641350"/>
          </a:xfrm>
          <a:prstGeom prst="rect">
            <a:avLst/>
          </a:prstGeom>
          <a:noFill/>
          <a:ln w="9525">
            <a:noFill/>
            <a:miter lim="800000"/>
            <a:headEnd/>
            <a:tailEnd/>
          </a:ln>
          <a:effectLst/>
        </p:spPr>
        <p:txBody>
          <a:bodyPr>
            <a:spAutoFit/>
          </a:bodyPr>
          <a:lstStyle/>
          <a:p>
            <a:pPr eaLnBrk="1" hangingPunct="1">
              <a:spcBef>
                <a:spcPct val="50000"/>
              </a:spcBef>
            </a:pPr>
            <a:r>
              <a:rPr lang="en-US" sz="1800" b="0">
                <a:latin typeface="Arial" pitchFamily="34" charset="0"/>
              </a:rPr>
              <a:t>4. Click on the file name of interest and click on OPEN or simply double-click on the file name.</a:t>
            </a:r>
          </a:p>
        </p:txBody>
      </p:sp>
      <p:sp>
        <p:nvSpPr>
          <p:cNvPr id="135174" name="Text Box 6"/>
          <p:cNvSpPr txBox="1">
            <a:spLocks noChangeArrowheads="1"/>
          </p:cNvSpPr>
          <p:nvPr/>
        </p:nvSpPr>
        <p:spPr bwMode="auto">
          <a:xfrm>
            <a:off x="381000" y="4191000"/>
            <a:ext cx="8305800" cy="1190625"/>
          </a:xfrm>
          <a:prstGeom prst="rect">
            <a:avLst/>
          </a:prstGeom>
          <a:noFill/>
          <a:ln w="9525">
            <a:noFill/>
            <a:miter lim="800000"/>
            <a:headEnd/>
            <a:tailEnd/>
          </a:ln>
          <a:effectLst/>
        </p:spPr>
        <p:txBody>
          <a:bodyPr>
            <a:spAutoFit/>
          </a:bodyPr>
          <a:lstStyle/>
          <a:p>
            <a:pPr eaLnBrk="1" hangingPunct="1"/>
            <a:r>
              <a:rPr lang="en-US" sz="1800" b="0">
                <a:latin typeface="Arial" pitchFamily="34" charset="0"/>
              </a:rPr>
              <a:t>5. Keep the box checked that reads "Read variable names from the first row of data". This presumes that the first row of the Excel data file contains variable names in the first row. [If the data resided in a different worksheet in the Excel file, this would need to be entered.]</a:t>
            </a:r>
          </a:p>
        </p:txBody>
      </p:sp>
      <p:sp>
        <p:nvSpPr>
          <p:cNvPr id="135175" name="Text Box 7"/>
          <p:cNvSpPr txBox="1">
            <a:spLocks noChangeArrowheads="1"/>
          </p:cNvSpPr>
          <p:nvPr/>
        </p:nvSpPr>
        <p:spPr bwMode="auto">
          <a:xfrm>
            <a:off x="381000" y="5410200"/>
            <a:ext cx="8245475" cy="641350"/>
          </a:xfrm>
          <a:prstGeom prst="rect">
            <a:avLst/>
          </a:prstGeom>
          <a:noFill/>
          <a:ln w="9525">
            <a:noFill/>
            <a:miter lim="800000"/>
            <a:headEnd/>
            <a:tailEnd/>
          </a:ln>
          <a:effectLst/>
        </p:spPr>
        <p:txBody>
          <a:bodyPr>
            <a:spAutoFit/>
          </a:bodyPr>
          <a:lstStyle/>
          <a:p>
            <a:pPr eaLnBrk="1" hangingPunct="1"/>
            <a:r>
              <a:rPr lang="en-US" sz="1800" b="0">
                <a:latin typeface="Arial" pitchFamily="34" charset="0"/>
              </a:rPr>
              <a:t>6. Click on OK. The Excel data file will now appear in the SPSSWIN Data Editor.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36196" name="Text Box 4"/>
          <p:cNvSpPr txBox="1">
            <a:spLocks noChangeArrowheads="1"/>
          </p:cNvSpPr>
          <p:nvPr/>
        </p:nvSpPr>
        <p:spPr bwMode="auto">
          <a:xfrm>
            <a:off x="228600" y="1752600"/>
            <a:ext cx="8382000" cy="366713"/>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Importing data from an EXCEL spreadsheet:</a:t>
            </a:r>
          </a:p>
        </p:txBody>
      </p:sp>
      <p:sp>
        <p:nvSpPr>
          <p:cNvPr id="136197" name="Text Box 5"/>
          <p:cNvSpPr txBox="1">
            <a:spLocks noChangeArrowheads="1"/>
          </p:cNvSpPr>
          <p:nvPr/>
        </p:nvSpPr>
        <p:spPr bwMode="auto">
          <a:xfrm>
            <a:off x="304800" y="2133600"/>
            <a:ext cx="8626475" cy="915988"/>
          </a:xfrm>
          <a:prstGeom prst="rect">
            <a:avLst/>
          </a:prstGeom>
          <a:noFill/>
          <a:ln w="9525">
            <a:noFill/>
            <a:miter lim="800000"/>
            <a:headEnd/>
            <a:tailEnd/>
          </a:ln>
          <a:effectLst/>
        </p:spPr>
        <p:txBody>
          <a:bodyPr>
            <a:spAutoFit/>
          </a:bodyPr>
          <a:lstStyle/>
          <a:p>
            <a:pPr eaLnBrk="1" hangingPunct="1"/>
            <a:r>
              <a:rPr lang="en-US" sz="1800" b="0">
                <a:latin typeface="Arial" pitchFamily="34" charset="0"/>
              </a:rPr>
              <a:t>7. The former EXCEL spreadsheet can now be saved as an SPSS file (FILE ⇒ SAVE AS) and is ready to be used in analyses. Typically, you would label variable and values, and define missing values.</a:t>
            </a:r>
          </a:p>
        </p:txBody>
      </p:sp>
      <p:sp>
        <p:nvSpPr>
          <p:cNvPr id="136198" name="Text Box 6"/>
          <p:cNvSpPr txBox="1">
            <a:spLocks noChangeArrowheads="1"/>
          </p:cNvSpPr>
          <p:nvPr/>
        </p:nvSpPr>
        <p:spPr bwMode="auto">
          <a:xfrm>
            <a:off x="228600" y="3124200"/>
            <a:ext cx="8915400" cy="2014538"/>
          </a:xfrm>
          <a:prstGeom prst="rect">
            <a:avLst/>
          </a:prstGeom>
          <a:noFill/>
          <a:ln w="9525">
            <a:noFill/>
            <a:miter lim="800000"/>
            <a:headEnd/>
            <a:tailEnd/>
          </a:ln>
          <a:effectLst/>
        </p:spPr>
        <p:txBody>
          <a:bodyPr>
            <a:spAutoFit/>
          </a:bodyPr>
          <a:lstStyle/>
          <a:p>
            <a:pPr eaLnBrk="1" hangingPunct="1"/>
            <a:r>
              <a:rPr lang="en-US" sz="1800">
                <a:latin typeface="Arial" pitchFamily="34" charset="0"/>
              </a:rPr>
              <a:t>Importing an Access table</a:t>
            </a:r>
          </a:p>
          <a:p>
            <a:pPr eaLnBrk="1" hangingPunct="1"/>
            <a:r>
              <a:rPr lang="en-US" sz="1800" b="0">
                <a:latin typeface="Arial" pitchFamily="34" charset="0"/>
              </a:rPr>
              <a:t>SPSSWIN does not offer a direct import for Access tables. Therefore, we must follow these steps:</a:t>
            </a:r>
          </a:p>
          <a:p>
            <a:pPr eaLnBrk="1" hangingPunct="1"/>
            <a:r>
              <a:rPr lang="en-US" sz="1800" b="0">
                <a:latin typeface="Arial" pitchFamily="34" charset="0"/>
              </a:rPr>
              <a:t>1. Open the Access file</a:t>
            </a:r>
          </a:p>
          <a:p>
            <a:pPr eaLnBrk="1" hangingPunct="1"/>
            <a:r>
              <a:rPr lang="en-US" sz="1800" b="0">
                <a:latin typeface="Arial" pitchFamily="34" charset="0"/>
              </a:rPr>
              <a:t>2. Open the data table</a:t>
            </a:r>
          </a:p>
          <a:p>
            <a:pPr eaLnBrk="1" hangingPunct="1"/>
            <a:r>
              <a:rPr lang="en-US" sz="1800" b="0">
                <a:latin typeface="Arial" pitchFamily="34" charset="0"/>
              </a:rPr>
              <a:t>3. Save the data as an Excel file</a:t>
            </a:r>
          </a:p>
          <a:p>
            <a:pPr eaLnBrk="1" hangingPunct="1"/>
            <a:r>
              <a:rPr lang="en-US" sz="1800" b="0">
                <a:latin typeface="Arial" pitchFamily="34" charset="0"/>
              </a:rPr>
              <a:t>4. Follow the steps outlined in the data import from Excel Spreadsheet to SPSSWIN.</a:t>
            </a:r>
          </a:p>
        </p:txBody>
      </p:sp>
      <p:sp>
        <p:nvSpPr>
          <p:cNvPr id="136199" name="Text Box 7"/>
          <p:cNvSpPr txBox="1">
            <a:spLocks noChangeArrowheads="1"/>
          </p:cNvSpPr>
          <p:nvPr/>
        </p:nvSpPr>
        <p:spPr bwMode="auto">
          <a:xfrm>
            <a:off x="228600" y="5181600"/>
            <a:ext cx="4724400" cy="366713"/>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Importing Text Files into SPSSWIN</a:t>
            </a:r>
            <a:endParaRPr lang="en-US" sz="1800" b="0">
              <a:latin typeface="Arial" pitchFamily="34" charset="0"/>
            </a:endParaRPr>
          </a:p>
        </p:txBody>
      </p:sp>
      <p:sp>
        <p:nvSpPr>
          <p:cNvPr id="136200" name="Text Box 8"/>
          <p:cNvSpPr txBox="1">
            <a:spLocks noChangeArrowheads="1"/>
          </p:cNvSpPr>
          <p:nvPr/>
        </p:nvSpPr>
        <p:spPr bwMode="auto">
          <a:xfrm>
            <a:off x="228600" y="5486400"/>
            <a:ext cx="8610600" cy="641350"/>
          </a:xfrm>
          <a:prstGeom prst="rect">
            <a:avLst/>
          </a:prstGeom>
          <a:noFill/>
          <a:ln w="9525">
            <a:noFill/>
            <a:miter lim="800000"/>
            <a:headEnd/>
            <a:tailEnd/>
          </a:ln>
          <a:effectLst/>
        </p:spPr>
        <p:txBody>
          <a:bodyPr>
            <a:spAutoFit/>
          </a:bodyPr>
          <a:lstStyle/>
          <a:p>
            <a:pPr eaLnBrk="1" hangingPunct="1"/>
            <a:r>
              <a:rPr lang="en-US" sz="1800" b="0">
                <a:latin typeface="Arial" pitchFamily="34" charset="0"/>
              </a:rPr>
              <a:t>Text data points typically are separated (or “delimited”) by tabs or commas. Sometimes they can be of fixed format.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457200" y="152400"/>
            <a:ext cx="8001000" cy="1216025"/>
          </a:xfrm>
        </p:spPr>
        <p:txBody>
          <a:bodyPr/>
          <a:lstStyle/>
          <a:p>
            <a:r>
              <a:rPr lang="en-US" sz="3400"/>
              <a:t>Statistics Package</a:t>
            </a:r>
            <a:br>
              <a:rPr lang="en-US" sz="3400"/>
            </a:br>
            <a:r>
              <a:rPr lang="en-US" sz="3400"/>
              <a:t>for the Social Science (SPSS)</a:t>
            </a:r>
          </a:p>
        </p:txBody>
      </p:sp>
      <p:sp>
        <p:nvSpPr>
          <p:cNvPr id="137220" name="Text Box 4"/>
          <p:cNvSpPr txBox="1">
            <a:spLocks noChangeArrowheads="1"/>
          </p:cNvSpPr>
          <p:nvPr/>
        </p:nvSpPr>
        <p:spPr bwMode="auto">
          <a:xfrm>
            <a:off x="304800" y="1752600"/>
            <a:ext cx="5562600" cy="366713"/>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Importing tab-delimited data</a:t>
            </a:r>
            <a:endParaRPr lang="en-US" sz="1800" b="0">
              <a:latin typeface="Arial" pitchFamily="34" charset="0"/>
            </a:endParaRPr>
          </a:p>
        </p:txBody>
      </p:sp>
      <p:sp>
        <p:nvSpPr>
          <p:cNvPr id="137221" name="Text Box 5"/>
          <p:cNvSpPr txBox="1">
            <a:spLocks noChangeArrowheads="1"/>
          </p:cNvSpPr>
          <p:nvPr/>
        </p:nvSpPr>
        <p:spPr bwMode="auto">
          <a:xfrm>
            <a:off x="381000" y="2057400"/>
            <a:ext cx="8610600" cy="915988"/>
          </a:xfrm>
          <a:prstGeom prst="rect">
            <a:avLst/>
          </a:prstGeom>
          <a:noFill/>
          <a:ln w="9525">
            <a:noFill/>
            <a:miter lim="800000"/>
            <a:headEnd/>
            <a:tailEnd/>
          </a:ln>
          <a:effectLst/>
        </p:spPr>
        <p:txBody>
          <a:bodyPr>
            <a:spAutoFit/>
          </a:bodyPr>
          <a:lstStyle/>
          <a:p>
            <a:pPr eaLnBrk="1" hangingPunct="1"/>
            <a:r>
              <a:rPr lang="en-US" sz="1800" b="0">
                <a:latin typeface="Arial" pitchFamily="34" charset="0"/>
              </a:rPr>
              <a:t>In SPSSWIN click on FILE ⇒ OPEN ⇒ DATA. Look in the appropriate location for the text file. Then select “Text” from “Files of type”: Click on the file name and then click on “Open.” You will see the Text Import Wizard – step 1 of 6 dialog box.</a:t>
            </a:r>
          </a:p>
        </p:txBody>
      </p:sp>
      <p:sp>
        <p:nvSpPr>
          <p:cNvPr id="137222" name="Text Box 6"/>
          <p:cNvSpPr txBox="1">
            <a:spLocks noChangeArrowheads="1"/>
          </p:cNvSpPr>
          <p:nvPr/>
        </p:nvSpPr>
        <p:spPr bwMode="auto">
          <a:xfrm>
            <a:off x="381000" y="3124200"/>
            <a:ext cx="8534400" cy="641350"/>
          </a:xfrm>
          <a:prstGeom prst="rect">
            <a:avLst/>
          </a:prstGeom>
          <a:noFill/>
          <a:ln w="9525">
            <a:noFill/>
            <a:miter lim="800000"/>
            <a:headEnd/>
            <a:tailEnd/>
          </a:ln>
          <a:effectLst/>
        </p:spPr>
        <p:txBody>
          <a:bodyPr>
            <a:spAutoFit/>
          </a:bodyPr>
          <a:lstStyle/>
          <a:p>
            <a:pPr eaLnBrk="1" hangingPunct="1"/>
            <a:r>
              <a:rPr lang="en-US" sz="1800" b="0">
                <a:latin typeface="Arial" pitchFamily="34" charset="0"/>
              </a:rPr>
              <a:t>You will now have an SPSS data file containing the former tab-delimited data. You simply need to add variable and value labels and define missing values.</a:t>
            </a:r>
          </a:p>
        </p:txBody>
      </p:sp>
      <p:sp>
        <p:nvSpPr>
          <p:cNvPr id="137223" name="Text Box 7"/>
          <p:cNvSpPr txBox="1">
            <a:spLocks noChangeArrowheads="1"/>
          </p:cNvSpPr>
          <p:nvPr/>
        </p:nvSpPr>
        <p:spPr bwMode="auto">
          <a:xfrm>
            <a:off x="304800" y="4114800"/>
            <a:ext cx="8458200" cy="366713"/>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Exporting Data to Excel</a:t>
            </a:r>
            <a:endParaRPr lang="en-US" sz="1800" b="0">
              <a:latin typeface="Arial" pitchFamily="34" charset="0"/>
            </a:endParaRPr>
          </a:p>
        </p:txBody>
      </p:sp>
      <p:sp>
        <p:nvSpPr>
          <p:cNvPr id="137224" name="Text Box 8"/>
          <p:cNvSpPr txBox="1">
            <a:spLocks noChangeArrowheads="1"/>
          </p:cNvSpPr>
          <p:nvPr/>
        </p:nvSpPr>
        <p:spPr bwMode="auto">
          <a:xfrm>
            <a:off x="381000" y="4419600"/>
            <a:ext cx="8610600" cy="1465263"/>
          </a:xfrm>
          <a:prstGeom prst="rect">
            <a:avLst/>
          </a:prstGeom>
          <a:noFill/>
          <a:ln w="9525">
            <a:noFill/>
            <a:miter lim="800000"/>
            <a:headEnd/>
            <a:tailEnd/>
          </a:ln>
          <a:effectLst/>
        </p:spPr>
        <p:txBody>
          <a:bodyPr>
            <a:spAutoFit/>
          </a:bodyPr>
          <a:lstStyle/>
          <a:p>
            <a:pPr eaLnBrk="1" hangingPunct="1"/>
            <a:r>
              <a:rPr lang="en-US" sz="1800" b="0">
                <a:latin typeface="Arial" pitchFamily="34" charset="0"/>
              </a:rPr>
              <a:t>click on FILE ⇒ SAVE AS. Click on the File Name for the file to be exported. For the “Save as Type” select from the pull-down menu Excel (*.xls). You will notice the checkbox for “write variable names to spreadsheet.” Leave this checked as you will want the variable names to be in the first row of each column in the Excel spreadsheet. Finally, click on Save.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38244" name="Text Box 4"/>
          <p:cNvSpPr txBox="1">
            <a:spLocks noChangeArrowheads="1"/>
          </p:cNvSpPr>
          <p:nvPr/>
        </p:nvSpPr>
        <p:spPr bwMode="auto">
          <a:xfrm>
            <a:off x="381000" y="1676400"/>
            <a:ext cx="4876800" cy="366713"/>
          </a:xfrm>
          <a:prstGeom prst="rect">
            <a:avLst/>
          </a:prstGeom>
          <a:noFill/>
          <a:ln w="9525">
            <a:noFill/>
            <a:miter lim="800000"/>
            <a:headEnd/>
            <a:tailEnd/>
          </a:ln>
          <a:effectLst/>
        </p:spPr>
        <p:txBody>
          <a:bodyPr>
            <a:spAutoFit/>
          </a:bodyPr>
          <a:lstStyle/>
          <a:p>
            <a:pPr eaLnBrk="1" hangingPunct="1">
              <a:spcBef>
                <a:spcPct val="50000"/>
              </a:spcBef>
            </a:pPr>
            <a:r>
              <a:rPr lang="en-US" sz="1800">
                <a:latin typeface="Arial" pitchFamily="34" charset="0"/>
              </a:rPr>
              <a:t>Running the FREQUENCIES procedure</a:t>
            </a:r>
            <a:endParaRPr lang="en-US" sz="1800" b="0">
              <a:latin typeface="Arial" pitchFamily="34" charset="0"/>
            </a:endParaRPr>
          </a:p>
        </p:txBody>
      </p:sp>
      <p:sp>
        <p:nvSpPr>
          <p:cNvPr id="138245" name="Text Box 5"/>
          <p:cNvSpPr txBox="1">
            <a:spLocks noChangeArrowheads="1"/>
          </p:cNvSpPr>
          <p:nvPr/>
        </p:nvSpPr>
        <p:spPr bwMode="auto">
          <a:xfrm>
            <a:off x="381000" y="2133600"/>
            <a:ext cx="8458200" cy="641350"/>
          </a:xfrm>
          <a:prstGeom prst="rect">
            <a:avLst/>
          </a:prstGeom>
          <a:noFill/>
          <a:ln w="9525">
            <a:noFill/>
            <a:miter lim="800000"/>
            <a:headEnd/>
            <a:tailEnd/>
          </a:ln>
          <a:effectLst/>
        </p:spPr>
        <p:txBody>
          <a:bodyPr>
            <a:spAutoFit/>
          </a:bodyPr>
          <a:lstStyle/>
          <a:p>
            <a:pPr eaLnBrk="1" hangingPunct="1">
              <a:spcBef>
                <a:spcPct val="50000"/>
              </a:spcBef>
            </a:pPr>
            <a:r>
              <a:rPr lang="en-US" sz="1800" b="0">
                <a:latin typeface="Arial" pitchFamily="34" charset="0"/>
              </a:rPr>
              <a:t>1. Open the data file (from the menus, click on FILE ⇒ OPEN ⇒ DATA) of interest.</a:t>
            </a:r>
          </a:p>
        </p:txBody>
      </p:sp>
      <p:sp>
        <p:nvSpPr>
          <p:cNvPr id="138246" name="Text Box 6"/>
          <p:cNvSpPr txBox="1">
            <a:spLocks noChangeArrowheads="1"/>
          </p:cNvSpPr>
          <p:nvPr/>
        </p:nvSpPr>
        <p:spPr bwMode="auto">
          <a:xfrm>
            <a:off x="381000" y="2895600"/>
            <a:ext cx="8763000" cy="641350"/>
          </a:xfrm>
          <a:prstGeom prst="rect">
            <a:avLst/>
          </a:prstGeom>
          <a:noFill/>
          <a:ln w="9525">
            <a:noFill/>
            <a:miter lim="800000"/>
            <a:headEnd/>
            <a:tailEnd/>
          </a:ln>
          <a:effectLst/>
        </p:spPr>
        <p:txBody>
          <a:bodyPr>
            <a:spAutoFit/>
          </a:bodyPr>
          <a:lstStyle/>
          <a:p>
            <a:pPr eaLnBrk="1" hangingPunct="1"/>
            <a:r>
              <a:rPr lang="en-US" sz="1800" b="0">
                <a:latin typeface="Arial" pitchFamily="34" charset="0"/>
              </a:rPr>
              <a:t>2. From the menus, click on ANALYZE ⇒ DESCRIPTIVE STATISTICS ⇒ FREQUENCIES</a:t>
            </a:r>
          </a:p>
        </p:txBody>
      </p:sp>
      <p:sp>
        <p:nvSpPr>
          <p:cNvPr id="138247" name="Text Box 7"/>
          <p:cNvSpPr txBox="1">
            <a:spLocks noChangeArrowheads="1"/>
          </p:cNvSpPr>
          <p:nvPr/>
        </p:nvSpPr>
        <p:spPr bwMode="auto">
          <a:xfrm>
            <a:off x="381000" y="3581400"/>
            <a:ext cx="8763000" cy="1739900"/>
          </a:xfrm>
          <a:prstGeom prst="rect">
            <a:avLst/>
          </a:prstGeom>
          <a:noFill/>
          <a:ln w="9525">
            <a:noFill/>
            <a:miter lim="800000"/>
            <a:headEnd/>
            <a:tailEnd/>
          </a:ln>
          <a:effectLst/>
        </p:spPr>
        <p:txBody>
          <a:bodyPr>
            <a:spAutoFit/>
          </a:bodyPr>
          <a:lstStyle/>
          <a:p>
            <a:pPr eaLnBrk="1" hangingPunct="1"/>
            <a:r>
              <a:rPr lang="en-US" sz="1800" b="0">
                <a:latin typeface="Arial" pitchFamily="34" charset="0"/>
              </a:rPr>
              <a:t>3. The FREQUENCIES Dialog Box will appear. In the left-hand box will be a listing ("source variable list") of all the variables that have been defined in the data file. The first step is identifying the variable(s) for which you want to run a frequency analysis. Click on a variable name(s). Then click the [ </a:t>
            </a:r>
            <a:r>
              <a:rPr lang="en-US" sz="1800">
                <a:latin typeface="Arial" pitchFamily="34" charset="0"/>
              </a:rPr>
              <a:t>&gt; </a:t>
            </a:r>
            <a:r>
              <a:rPr lang="en-US" sz="1800" b="0">
                <a:latin typeface="Arial" pitchFamily="34" charset="0"/>
              </a:rPr>
              <a:t>] pushbutton. The variable name(s) will now appear in the VARIABLE[S]: box ("selected variable list"). Repeat these steps for each variable of interest.</a:t>
            </a:r>
          </a:p>
        </p:txBody>
      </p:sp>
      <p:sp>
        <p:nvSpPr>
          <p:cNvPr id="138248" name="Text Box 8"/>
          <p:cNvSpPr txBox="1">
            <a:spLocks noChangeArrowheads="1"/>
          </p:cNvSpPr>
          <p:nvPr/>
        </p:nvSpPr>
        <p:spPr bwMode="auto">
          <a:xfrm>
            <a:off x="381000" y="5410200"/>
            <a:ext cx="8534400" cy="641350"/>
          </a:xfrm>
          <a:prstGeom prst="rect">
            <a:avLst/>
          </a:prstGeom>
          <a:noFill/>
          <a:ln w="9525">
            <a:noFill/>
            <a:miter lim="800000"/>
            <a:headEnd/>
            <a:tailEnd/>
          </a:ln>
          <a:effectLst/>
        </p:spPr>
        <p:txBody>
          <a:bodyPr>
            <a:spAutoFit/>
          </a:bodyPr>
          <a:lstStyle/>
          <a:p>
            <a:pPr eaLnBrk="1" hangingPunct="1"/>
            <a:r>
              <a:rPr lang="en-US" sz="1800" b="0">
                <a:latin typeface="Arial" pitchFamily="34" charset="0"/>
              </a:rPr>
              <a:t>4. If all that is being requested is a frequency table showing count, percentages (raw, adjusted and cumulative), then click on OK.</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39268" name="Text Box 4"/>
          <p:cNvSpPr txBox="1">
            <a:spLocks noChangeArrowheads="1"/>
          </p:cNvSpPr>
          <p:nvPr/>
        </p:nvSpPr>
        <p:spPr bwMode="auto">
          <a:xfrm>
            <a:off x="365125" y="1636713"/>
            <a:ext cx="3140075" cy="366712"/>
          </a:xfrm>
          <a:prstGeom prst="rect">
            <a:avLst/>
          </a:prstGeom>
          <a:noFill/>
          <a:ln w="9525">
            <a:noFill/>
            <a:miter lim="800000"/>
            <a:headEnd/>
            <a:tailEnd/>
          </a:ln>
          <a:effectLst/>
        </p:spPr>
        <p:txBody>
          <a:bodyPr>
            <a:spAutoFit/>
          </a:bodyPr>
          <a:lstStyle/>
          <a:p>
            <a:pPr eaLnBrk="1" hangingPunct="1"/>
            <a:r>
              <a:rPr lang="en-US" sz="1800">
                <a:latin typeface="Arial" pitchFamily="34" charset="0"/>
              </a:rPr>
              <a:t>Requesting STATISTICS</a:t>
            </a:r>
            <a:endParaRPr lang="en-US" sz="1800" b="0">
              <a:latin typeface="Arial" pitchFamily="34" charset="0"/>
            </a:endParaRPr>
          </a:p>
        </p:txBody>
      </p:sp>
      <p:sp>
        <p:nvSpPr>
          <p:cNvPr id="139269" name="Text Box 5"/>
          <p:cNvSpPr txBox="1">
            <a:spLocks noChangeArrowheads="1"/>
          </p:cNvSpPr>
          <p:nvPr/>
        </p:nvSpPr>
        <p:spPr bwMode="auto">
          <a:xfrm>
            <a:off x="517525" y="1941513"/>
            <a:ext cx="8626475" cy="1465262"/>
          </a:xfrm>
          <a:prstGeom prst="rect">
            <a:avLst/>
          </a:prstGeom>
          <a:noFill/>
          <a:ln w="9525">
            <a:noFill/>
            <a:miter lim="800000"/>
            <a:headEnd/>
            <a:tailEnd/>
          </a:ln>
          <a:effectLst/>
        </p:spPr>
        <p:txBody>
          <a:bodyPr>
            <a:spAutoFit/>
          </a:bodyPr>
          <a:lstStyle/>
          <a:p>
            <a:pPr eaLnBrk="1" hangingPunct="1"/>
            <a:r>
              <a:rPr lang="en-US" sz="1800" b="0">
                <a:latin typeface="Arial" pitchFamily="34" charset="0"/>
              </a:rPr>
              <a:t>Descriptive and summary STATISTICS can be requested for numeric variables. To request Statistics:</a:t>
            </a:r>
          </a:p>
          <a:p>
            <a:pPr eaLnBrk="1" hangingPunct="1"/>
            <a:r>
              <a:rPr lang="en-US" sz="1800" b="0">
                <a:latin typeface="Arial" pitchFamily="34" charset="0"/>
              </a:rPr>
              <a:t>1. From the FREQUENCIES Dialog Box, click on the STATISTICS... pushbutton.</a:t>
            </a:r>
          </a:p>
          <a:p>
            <a:pPr eaLnBrk="1" hangingPunct="1"/>
            <a:r>
              <a:rPr lang="en-US" sz="1800" b="0">
                <a:latin typeface="Arial" pitchFamily="34" charset="0"/>
              </a:rPr>
              <a:t>2. This will bring up the FREQUENCIES: STATISTICS Dialog Box.</a:t>
            </a:r>
          </a:p>
          <a:p>
            <a:pPr eaLnBrk="1" hangingPunct="1"/>
            <a:r>
              <a:rPr lang="en-US" sz="1800" b="0">
                <a:latin typeface="Arial" pitchFamily="34" charset="0"/>
              </a:rPr>
              <a:t>3. The STATISTICS Dialog Box offers the user a variety of choices:</a:t>
            </a:r>
          </a:p>
        </p:txBody>
      </p:sp>
      <p:sp>
        <p:nvSpPr>
          <p:cNvPr id="139270" name="Text Box 6"/>
          <p:cNvSpPr txBox="1">
            <a:spLocks noChangeArrowheads="1"/>
          </p:cNvSpPr>
          <p:nvPr/>
        </p:nvSpPr>
        <p:spPr bwMode="auto">
          <a:xfrm>
            <a:off x="381000" y="3581400"/>
            <a:ext cx="2606675" cy="366713"/>
          </a:xfrm>
          <a:prstGeom prst="rect">
            <a:avLst/>
          </a:prstGeom>
          <a:noFill/>
          <a:ln w="9525">
            <a:noFill/>
            <a:miter lim="800000"/>
            <a:headEnd/>
            <a:tailEnd/>
          </a:ln>
          <a:effectLst/>
        </p:spPr>
        <p:txBody>
          <a:bodyPr>
            <a:spAutoFit/>
          </a:bodyPr>
          <a:lstStyle/>
          <a:p>
            <a:pPr eaLnBrk="1" hangingPunct="1"/>
            <a:r>
              <a:rPr lang="en-US" sz="1800">
                <a:latin typeface="Arial" pitchFamily="34" charset="0"/>
              </a:rPr>
              <a:t>DESCRIPTIVES</a:t>
            </a:r>
            <a:endParaRPr lang="en-US" sz="1800" b="0">
              <a:latin typeface="Arial" pitchFamily="34" charset="0"/>
            </a:endParaRPr>
          </a:p>
        </p:txBody>
      </p:sp>
      <p:sp>
        <p:nvSpPr>
          <p:cNvPr id="139271" name="Text Box 7"/>
          <p:cNvSpPr txBox="1">
            <a:spLocks noChangeArrowheads="1"/>
          </p:cNvSpPr>
          <p:nvPr/>
        </p:nvSpPr>
        <p:spPr bwMode="auto">
          <a:xfrm>
            <a:off x="609600" y="4038600"/>
            <a:ext cx="8305800" cy="1190625"/>
          </a:xfrm>
          <a:prstGeom prst="rect">
            <a:avLst/>
          </a:prstGeom>
          <a:noFill/>
          <a:ln w="9525">
            <a:noFill/>
            <a:miter lim="800000"/>
            <a:headEnd/>
            <a:tailEnd/>
          </a:ln>
          <a:effectLst/>
        </p:spPr>
        <p:txBody>
          <a:bodyPr>
            <a:spAutoFit/>
          </a:bodyPr>
          <a:lstStyle/>
          <a:p>
            <a:pPr eaLnBrk="1" hangingPunct="1"/>
            <a:r>
              <a:rPr lang="en-US" sz="1800" b="0">
                <a:latin typeface="Arial" pitchFamily="34" charset="0"/>
              </a:rPr>
              <a:t>The DESCRIPTIVES procedure can be used to generate descriptive statistics (click on ANALYZE ⇒ DESCRIPTIVE STATISTICS ⇒ DESCRIPTIVES). The procedure offers many of the same statistics as the FREQUENCIES procedure, but without generating frequency analysis tables.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40292" name="Text Box 4"/>
          <p:cNvSpPr txBox="1">
            <a:spLocks noChangeArrowheads="1"/>
          </p:cNvSpPr>
          <p:nvPr/>
        </p:nvSpPr>
        <p:spPr bwMode="auto">
          <a:xfrm>
            <a:off x="381000" y="1600200"/>
            <a:ext cx="8763000" cy="2014538"/>
          </a:xfrm>
          <a:prstGeom prst="rect">
            <a:avLst/>
          </a:prstGeom>
          <a:noFill/>
          <a:ln w="9525">
            <a:noFill/>
            <a:miter lim="800000"/>
            <a:headEnd/>
            <a:tailEnd/>
          </a:ln>
          <a:effectLst/>
        </p:spPr>
        <p:txBody>
          <a:bodyPr>
            <a:spAutoFit/>
          </a:bodyPr>
          <a:lstStyle/>
          <a:p>
            <a:pPr eaLnBrk="1" hangingPunct="1"/>
            <a:r>
              <a:rPr lang="en-US" sz="1800">
                <a:latin typeface="Arial" pitchFamily="34" charset="0"/>
              </a:rPr>
              <a:t>Requesting CHARTS</a:t>
            </a:r>
          </a:p>
          <a:p>
            <a:pPr eaLnBrk="1" hangingPunct="1"/>
            <a:r>
              <a:rPr lang="en-US" sz="1800" b="0">
                <a:latin typeface="Arial" pitchFamily="34" charset="0"/>
              </a:rPr>
              <a:t>One can request a chart (graph) to be created for a variable or variables included in a FREQUENCIES procedure.</a:t>
            </a:r>
          </a:p>
          <a:p>
            <a:pPr eaLnBrk="1" hangingPunct="1"/>
            <a:endParaRPr lang="en-US" sz="1800" b="0">
              <a:latin typeface="Arial" pitchFamily="34" charset="0"/>
            </a:endParaRPr>
          </a:p>
          <a:p>
            <a:pPr eaLnBrk="1" hangingPunct="1"/>
            <a:r>
              <a:rPr lang="en-US" sz="1800" b="0">
                <a:latin typeface="Arial" pitchFamily="34" charset="0"/>
              </a:rPr>
              <a:t>1. In the FREQUENCIES Dialog box click on CHARTS.</a:t>
            </a:r>
          </a:p>
          <a:p>
            <a:pPr eaLnBrk="1" hangingPunct="1"/>
            <a:r>
              <a:rPr lang="en-US" sz="1800" b="0">
                <a:latin typeface="Arial" pitchFamily="34" charset="0"/>
              </a:rPr>
              <a:t>2. The FREQUENCIES: CHARTS Dialog box will appear. Choose the intended chart (e.g. Bar diagram, Pie chart, histogram.</a:t>
            </a:r>
          </a:p>
        </p:txBody>
      </p:sp>
      <p:sp>
        <p:nvSpPr>
          <p:cNvPr id="140293" name="Text Box 5"/>
          <p:cNvSpPr txBox="1">
            <a:spLocks noChangeArrowheads="1"/>
          </p:cNvSpPr>
          <p:nvPr/>
        </p:nvSpPr>
        <p:spPr bwMode="auto">
          <a:xfrm>
            <a:off x="457200" y="3886200"/>
            <a:ext cx="3124200" cy="366713"/>
          </a:xfrm>
          <a:prstGeom prst="rect">
            <a:avLst/>
          </a:prstGeom>
          <a:noFill/>
          <a:ln w="9525">
            <a:noFill/>
            <a:miter lim="800000"/>
            <a:headEnd/>
            <a:tailEnd/>
          </a:ln>
          <a:effectLst/>
        </p:spPr>
        <p:txBody>
          <a:bodyPr>
            <a:spAutoFit/>
          </a:bodyPr>
          <a:lstStyle/>
          <a:p>
            <a:pPr eaLnBrk="1" hangingPunct="1"/>
            <a:r>
              <a:rPr lang="en-US" sz="1800">
                <a:latin typeface="Arial" pitchFamily="34" charset="0"/>
              </a:rPr>
              <a:t>Pasting charts into Word</a:t>
            </a:r>
            <a:endParaRPr lang="en-US" sz="1800" b="0">
              <a:latin typeface="Arial" pitchFamily="34" charset="0"/>
            </a:endParaRPr>
          </a:p>
        </p:txBody>
      </p:sp>
      <p:sp>
        <p:nvSpPr>
          <p:cNvPr id="140294" name="Text Box 6"/>
          <p:cNvSpPr txBox="1">
            <a:spLocks noChangeArrowheads="1"/>
          </p:cNvSpPr>
          <p:nvPr/>
        </p:nvSpPr>
        <p:spPr bwMode="auto">
          <a:xfrm>
            <a:off x="457200" y="4191000"/>
            <a:ext cx="8686800" cy="2427288"/>
          </a:xfrm>
          <a:prstGeom prst="rect">
            <a:avLst/>
          </a:prstGeom>
          <a:noFill/>
          <a:ln w="9525">
            <a:noFill/>
            <a:miter lim="800000"/>
            <a:headEnd/>
            <a:tailEnd/>
          </a:ln>
          <a:effectLst/>
        </p:spPr>
        <p:txBody>
          <a:bodyPr>
            <a:spAutoFit/>
          </a:bodyPr>
          <a:lstStyle/>
          <a:p>
            <a:pPr eaLnBrk="1" hangingPunct="1"/>
            <a:r>
              <a:rPr lang="en-US" sz="1800" b="0">
                <a:latin typeface="Arial" pitchFamily="34" charset="0"/>
              </a:rPr>
              <a:t>1. Click on the chart.</a:t>
            </a:r>
          </a:p>
          <a:p>
            <a:pPr eaLnBrk="1" hangingPunct="1"/>
            <a:r>
              <a:rPr lang="en-US" sz="1800" b="0">
                <a:latin typeface="Arial" pitchFamily="34" charset="0"/>
              </a:rPr>
              <a:t>2. Click on the pulldown menu EDIT ⇒ COPY OBJECTS</a:t>
            </a:r>
          </a:p>
          <a:p>
            <a:pPr eaLnBrk="1" hangingPunct="1"/>
            <a:r>
              <a:rPr lang="en-US" sz="1800" b="0">
                <a:latin typeface="Arial" pitchFamily="34" charset="0"/>
              </a:rPr>
              <a:t>3. Go to the Word document in which the chart is to be embedded. Click on EDIT ⇒    </a:t>
            </a:r>
          </a:p>
          <a:p>
            <a:pPr eaLnBrk="1" hangingPunct="1"/>
            <a:r>
              <a:rPr lang="en-US" sz="1800" b="0">
                <a:latin typeface="Arial" pitchFamily="34" charset="0"/>
              </a:rPr>
              <a:t>    PASTE SPECIAL</a:t>
            </a:r>
          </a:p>
          <a:p>
            <a:pPr eaLnBrk="1" hangingPunct="1"/>
            <a:r>
              <a:rPr lang="en-US" sz="1800" b="0">
                <a:latin typeface="Arial" pitchFamily="34" charset="0"/>
              </a:rPr>
              <a:t>4. Select Formatted Text (RTF) and then click on OK</a:t>
            </a:r>
          </a:p>
          <a:p>
            <a:pPr eaLnBrk="1" hangingPunct="1"/>
            <a:r>
              <a:rPr lang="en-US" sz="1800" b="0">
                <a:latin typeface="Arial" pitchFamily="34" charset="0"/>
              </a:rPr>
              <a:t>5. Enlarge the graph to a desired size by dragging one or more of the black squares        </a:t>
            </a:r>
          </a:p>
          <a:p>
            <a:pPr eaLnBrk="1" hangingPunct="1"/>
            <a:r>
              <a:rPr lang="en-US" sz="1800" b="0">
                <a:latin typeface="Arial" pitchFamily="34" charset="0"/>
              </a:rPr>
              <a:t>    along the perimeter (if the black squares are not visible, click once on the graph).</a:t>
            </a:r>
          </a:p>
          <a:p>
            <a:pPr eaLnBrk="1" hangingPunct="1">
              <a:spcBef>
                <a:spcPct val="50000"/>
              </a:spcBef>
            </a:pPr>
            <a:endParaRPr lang="en-US" sz="1800" b="0">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t>Statistical Description of Data</a:t>
            </a:r>
          </a:p>
        </p:txBody>
      </p:sp>
      <p:sp>
        <p:nvSpPr>
          <p:cNvPr id="171011" name="Rectangle 3"/>
          <p:cNvSpPr>
            <a:spLocks noGrp="1" noChangeArrowheads="1"/>
          </p:cNvSpPr>
          <p:nvPr>
            <p:ph type="body" idx="1"/>
          </p:nvPr>
        </p:nvSpPr>
        <p:spPr/>
        <p:txBody>
          <a:bodyPr/>
          <a:lstStyle/>
          <a:p>
            <a:r>
              <a:rPr lang="en-US" dirty="0"/>
              <a:t>Statistics describes a numeric set of data by its</a:t>
            </a:r>
          </a:p>
          <a:p>
            <a:pPr lvl="2"/>
            <a:r>
              <a:rPr lang="en-US" dirty="0"/>
              <a:t>Center</a:t>
            </a:r>
          </a:p>
          <a:p>
            <a:pPr lvl="2"/>
            <a:r>
              <a:rPr lang="en-US" dirty="0"/>
              <a:t>Variability</a:t>
            </a:r>
          </a:p>
          <a:p>
            <a:pPr lvl="2"/>
            <a:r>
              <a:rPr lang="en-US" dirty="0"/>
              <a:t>Shape</a:t>
            </a:r>
          </a:p>
          <a:p>
            <a:r>
              <a:rPr lang="en-US" dirty="0"/>
              <a:t>Statistics describes a categorical set of data by </a:t>
            </a:r>
          </a:p>
          <a:p>
            <a:pPr lvl="2"/>
            <a:r>
              <a:rPr lang="en-US" dirty="0"/>
              <a:t>Frequency, percentage or proportion of each category</a:t>
            </a:r>
          </a:p>
          <a:p>
            <a:pPr lvl="2">
              <a:buFont typeface="Wingdings" pitchFamily="2" charset="2"/>
              <a:buNone/>
            </a:pPr>
            <a:endParaRPr lang="en-US" dirty="0"/>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sz="3400"/>
              <a:t>Statistics Package</a:t>
            </a:r>
            <a:br>
              <a:rPr lang="en-US" sz="3400"/>
            </a:br>
            <a:r>
              <a:rPr lang="en-US" sz="3400"/>
              <a:t>for the Social Science (SPSS)</a:t>
            </a:r>
          </a:p>
        </p:txBody>
      </p:sp>
      <p:sp>
        <p:nvSpPr>
          <p:cNvPr id="141316" name="Text Box 4"/>
          <p:cNvSpPr txBox="1">
            <a:spLocks noChangeArrowheads="1"/>
          </p:cNvSpPr>
          <p:nvPr/>
        </p:nvSpPr>
        <p:spPr bwMode="auto">
          <a:xfrm>
            <a:off x="304800" y="1676400"/>
            <a:ext cx="5883275" cy="366713"/>
          </a:xfrm>
          <a:prstGeom prst="rect">
            <a:avLst/>
          </a:prstGeom>
          <a:noFill/>
          <a:ln w="9525">
            <a:noFill/>
            <a:miter lim="800000"/>
            <a:headEnd/>
            <a:tailEnd/>
          </a:ln>
          <a:effectLst/>
        </p:spPr>
        <p:txBody>
          <a:bodyPr>
            <a:spAutoFit/>
          </a:bodyPr>
          <a:lstStyle/>
          <a:p>
            <a:pPr eaLnBrk="1" hangingPunct="1"/>
            <a:r>
              <a:rPr lang="en-US" sz="1800">
                <a:latin typeface="Arial" pitchFamily="34" charset="0"/>
              </a:rPr>
              <a:t>BASIC STATISTICAL PROCEDURES: CROSSTABS</a:t>
            </a:r>
            <a:endParaRPr lang="en-US" sz="1800" b="0">
              <a:latin typeface="Arial" pitchFamily="34" charset="0"/>
            </a:endParaRPr>
          </a:p>
        </p:txBody>
      </p:sp>
      <p:sp>
        <p:nvSpPr>
          <p:cNvPr id="141317" name="Text Box 5"/>
          <p:cNvSpPr txBox="1">
            <a:spLocks noChangeArrowheads="1"/>
          </p:cNvSpPr>
          <p:nvPr/>
        </p:nvSpPr>
        <p:spPr bwMode="auto">
          <a:xfrm>
            <a:off x="365125" y="2017713"/>
            <a:ext cx="8550275" cy="641350"/>
          </a:xfrm>
          <a:prstGeom prst="rect">
            <a:avLst/>
          </a:prstGeom>
          <a:noFill/>
          <a:ln w="9525">
            <a:noFill/>
            <a:miter lim="800000"/>
            <a:headEnd/>
            <a:tailEnd/>
          </a:ln>
          <a:effectLst/>
        </p:spPr>
        <p:txBody>
          <a:bodyPr>
            <a:spAutoFit/>
          </a:bodyPr>
          <a:lstStyle/>
          <a:p>
            <a:pPr eaLnBrk="1" hangingPunct="1"/>
            <a:r>
              <a:rPr lang="en-US" sz="1800" b="0">
                <a:latin typeface="Arial" pitchFamily="34" charset="0"/>
              </a:rPr>
              <a:t>1. From the ANALYZE pull-down menu, click on DESCRIPTIVE STATISTICS ⇒ CROSSTABS.</a:t>
            </a:r>
          </a:p>
        </p:txBody>
      </p:sp>
      <p:sp>
        <p:nvSpPr>
          <p:cNvPr id="141318" name="Text Box 6"/>
          <p:cNvSpPr txBox="1">
            <a:spLocks noChangeArrowheads="1"/>
          </p:cNvSpPr>
          <p:nvPr/>
        </p:nvSpPr>
        <p:spPr bwMode="auto">
          <a:xfrm>
            <a:off x="304800" y="2667000"/>
            <a:ext cx="8534400" cy="3387725"/>
          </a:xfrm>
          <a:prstGeom prst="rect">
            <a:avLst/>
          </a:prstGeom>
          <a:noFill/>
          <a:ln w="9525">
            <a:noFill/>
            <a:miter lim="800000"/>
            <a:headEnd/>
            <a:tailEnd/>
          </a:ln>
          <a:effectLst/>
        </p:spPr>
        <p:txBody>
          <a:bodyPr>
            <a:spAutoFit/>
          </a:bodyPr>
          <a:lstStyle/>
          <a:p>
            <a:pPr eaLnBrk="1" hangingPunct="1"/>
            <a:r>
              <a:rPr lang="en-US" sz="1800" b="0">
                <a:latin typeface="Arial" pitchFamily="34" charset="0"/>
              </a:rPr>
              <a:t>2. The CROSSTABS Dialog Box will then open.</a:t>
            </a:r>
          </a:p>
          <a:p>
            <a:pPr eaLnBrk="1" hangingPunct="1"/>
            <a:endParaRPr lang="en-US" sz="1800" b="0">
              <a:latin typeface="Arial" pitchFamily="34" charset="0"/>
            </a:endParaRPr>
          </a:p>
          <a:p>
            <a:pPr eaLnBrk="1" hangingPunct="1"/>
            <a:r>
              <a:rPr lang="en-US" sz="1800" b="0">
                <a:latin typeface="Arial" pitchFamily="34" charset="0"/>
              </a:rPr>
              <a:t>3. From the variable selection box on the left click on a variable you wish to designate as the Row variable. The values (codes) for the Row variable make up the rows of the crosstabs table. Click on the arrow (</a:t>
            </a:r>
            <a:r>
              <a:rPr lang="en-US" sz="1800">
                <a:latin typeface="Arial" pitchFamily="34" charset="0"/>
              </a:rPr>
              <a:t>&gt;</a:t>
            </a:r>
            <a:r>
              <a:rPr lang="en-US" sz="1800" b="0">
                <a:latin typeface="Arial" pitchFamily="34" charset="0"/>
              </a:rPr>
              <a:t>) button for Row(s). Next, click on a different variable you wish to designate as the Column variable. The values (codes) for the Column variable make up the columns of the crosstabs</a:t>
            </a:r>
          </a:p>
          <a:p>
            <a:pPr eaLnBrk="1" hangingPunct="1"/>
            <a:r>
              <a:rPr lang="en-US" sz="1800" b="0">
                <a:latin typeface="Arial" pitchFamily="34" charset="0"/>
              </a:rPr>
              <a:t>table. Click on the arrow (</a:t>
            </a:r>
            <a:r>
              <a:rPr lang="en-US" sz="1800">
                <a:latin typeface="Arial" pitchFamily="34" charset="0"/>
              </a:rPr>
              <a:t>&gt;</a:t>
            </a:r>
            <a:r>
              <a:rPr lang="en-US" sz="1800" b="0">
                <a:latin typeface="Arial" pitchFamily="34" charset="0"/>
              </a:rPr>
              <a:t>) button for Column(s).</a:t>
            </a:r>
          </a:p>
          <a:p>
            <a:pPr eaLnBrk="1" hangingPunct="1"/>
            <a:endParaRPr lang="en-US" sz="1800" b="0">
              <a:latin typeface="Arial" pitchFamily="34" charset="0"/>
            </a:endParaRPr>
          </a:p>
          <a:p>
            <a:pPr eaLnBrk="1" hangingPunct="1"/>
            <a:r>
              <a:rPr lang="en-US" sz="1800" b="0">
                <a:latin typeface="Arial" pitchFamily="34" charset="0"/>
              </a:rPr>
              <a:t>4. You can specify more than one variable in the Row(s) and/or Column(s). A cross table will be generated for each combination of Row and Column variables</a:t>
            </a:r>
          </a:p>
          <a:p>
            <a:pPr eaLnBrk="1" hangingPunct="1"/>
            <a:endParaRPr lang="en-US" sz="1800" b="0">
              <a:latin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Text Box 4"/>
          <p:cNvSpPr txBox="1">
            <a:spLocks noChangeArrowheads="1"/>
          </p:cNvSpPr>
          <p:nvPr/>
        </p:nvSpPr>
        <p:spPr bwMode="auto">
          <a:xfrm>
            <a:off x="381000" y="1828800"/>
            <a:ext cx="8534400" cy="641350"/>
          </a:xfrm>
          <a:prstGeom prst="rect">
            <a:avLst/>
          </a:prstGeom>
          <a:noFill/>
          <a:ln w="9525">
            <a:noFill/>
            <a:miter lim="800000"/>
            <a:headEnd/>
            <a:tailEnd/>
          </a:ln>
          <a:effectLst/>
        </p:spPr>
        <p:txBody>
          <a:bodyPr>
            <a:spAutoFit/>
          </a:bodyPr>
          <a:lstStyle/>
          <a:p>
            <a:r>
              <a:rPr lang="en-US" sz="1800" b="0"/>
              <a:t>Limitations: SPSS users have less control over data manipulation and statistical output than other statistical packages such as SAS, Stata etc.</a:t>
            </a:r>
          </a:p>
        </p:txBody>
      </p:sp>
      <p:sp>
        <p:nvSpPr>
          <p:cNvPr id="144389" name="Text Box 5"/>
          <p:cNvSpPr txBox="1">
            <a:spLocks noChangeArrowheads="1"/>
          </p:cNvSpPr>
          <p:nvPr/>
        </p:nvSpPr>
        <p:spPr bwMode="auto">
          <a:xfrm>
            <a:off x="381000" y="2819400"/>
            <a:ext cx="8534400" cy="915988"/>
          </a:xfrm>
          <a:prstGeom prst="rect">
            <a:avLst/>
          </a:prstGeom>
          <a:noFill/>
          <a:ln w="9525">
            <a:noFill/>
            <a:miter lim="800000"/>
            <a:headEnd/>
            <a:tailEnd/>
          </a:ln>
          <a:effectLst/>
        </p:spPr>
        <p:txBody>
          <a:bodyPr>
            <a:spAutoFit/>
          </a:bodyPr>
          <a:lstStyle/>
          <a:p>
            <a:pPr>
              <a:spcBef>
                <a:spcPct val="50000"/>
              </a:spcBef>
            </a:pPr>
            <a:r>
              <a:rPr lang="en-US" sz="1800" b="0"/>
              <a:t>SPSS is a good first statistical package to perform quantitative research in social science because it is easy to use and because it can be a good starting point to learn more advanced statistical packages. </a:t>
            </a:r>
          </a:p>
        </p:txBody>
      </p:sp>
      <p:sp>
        <p:nvSpPr>
          <p:cNvPr id="144390" name="Rectangle 6"/>
          <p:cNvSpPr>
            <a:spLocks noGrp="1" noChangeArrowheads="1"/>
          </p:cNvSpPr>
          <p:nvPr>
            <p:ph type="title"/>
          </p:nvPr>
        </p:nvSpPr>
        <p:spPr>
          <a:noFill/>
          <a:ln/>
        </p:spPr>
        <p:txBody>
          <a:bodyPr/>
          <a:lstStyle/>
          <a:p>
            <a:r>
              <a:rPr lang="en-US" sz="3400"/>
              <a:t>Statistics Package</a:t>
            </a:r>
            <a:br>
              <a:rPr lang="en-US" sz="3400"/>
            </a:br>
            <a:r>
              <a:rPr lang="en-US" sz="3400"/>
              <a:t>for the Social Science (SPSS)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Some Definitions</a:t>
            </a:r>
          </a:p>
        </p:txBody>
      </p:sp>
      <p:sp>
        <p:nvSpPr>
          <p:cNvPr id="7174" name="Text Box 6"/>
          <p:cNvSpPr txBox="1">
            <a:spLocks noChangeArrowheads="1"/>
          </p:cNvSpPr>
          <p:nvPr/>
        </p:nvSpPr>
        <p:spPr bwMode="auto">
          <a:xfrm>
            <a:off x="685800" y="1752600"/>
            <a:ext cx="8229600" cy="915988"/>
          </a:xfrm>
          <a:prstGeom prst="rect">
            <a:avLst/>
          </a:prstGeom>
          <a:noFill/>
          <a:ln w="9525">
            <a:noFill/>
            <a:miter lim="800000"/>
            <a:headEnd/>
            <a:tailEnd/>
          </a:ln>
          <a:effectLst/>
        </p:spPr>
        <p:txBody>
          <a:bodyPr>
            <a:spAutoFit/>
          </a:bodyPr>
          <a:lstStyle/>
          <a:p>
            <a:r>
              <a:rPr lang="en-US" sz="1800" i="1" dirty="0"/>
              <a:t>Variable</a:t>
            </a:r>
            <a:r>
              <a:rPr lang="en-US" sz="1800" b="0" dirty="0"/>
              <a:t> - any characteristic of an individual or entity. A variable can take different values for different individuals. Variables can be </a:t>
            </a:r>
            <a:r>
              <a:rPr lang="en-US" sz="1800" b="0" i="1" dirty="0"/>
              <a:t>categorical</a:t>
            </a:r>
            <a:r>
              <a:rPr lang="en-US" sz="1800" b="0" dirty="0"/>
              <a:t> or </a:t>
            </a:r>
            <a:r>
              <a:rPr lang="en-US" sz="1800" b="0" i="1" dirty="0" smtClean="0"/>
              <a:t>quantitative</a:t>
            </a:r>
            <a:endParaRPr lang="en-US" sz="1800" b="0" dirty="0"/>
          </a:p>
        </p:txBody>
      </p:sp>
      <p:sp>
        <p:nvSpPr>
          <p:cNvPr id="7180" name="Text Box 12"/>
          <p:cNvSpPr txBox="1">
            <a:spLocks noChangeArrowheads="1"/>
          </p:cNvSpPr>
          <p:nvPr/>
        </p:nvSpPr>
        <p:spPr bwMode="auto">
          <a:xfrm>
            <a:off x="898525" y="3994150"/>
            <a:ext cx="7940675" cy="366713"/>
          </a:xfrm>
          <a:prstGeom prst="rect">
            <a:avLst/>
          </a:prstGeom>
          <a:noFill/>
          <a:ln w="9525">
            <a:noFill/>
            <a:miter lim="800000"/>
            <a:headEnd/>
            <a:tailEnd/>
          </a:ln>
          <a:effectLst/>
        </p:spPr>
        <p:txBody>
          <a:bodyPr>
            <a:spAutoFit/>
          </a:bodyPr>
          <a:lstStyle/>
          <a:p>
            <a:endParaRPr lang="ar-EG" sz="1800" b="0"/>
          </a:p>
        </p:txBody>
      </p:sp>
      <p:sp>
        <p:nvSpPr>
          <p:cNvPr id="7182" name="Text Box 14"/>
          <p:cNvSpPr txBox="1">
            <a:spLocks noChangeArrowheads="1"/>
          </p:cNvSpPr>
          <p:nvPr/>
        </p:nvSpPr>
        <p:spPr bwMode="auto">
          <a:xfrm>
            <a:off x="838200" y="2590800"/>
            <a:ext cx="8153400" cy="3536950"/>
          </a:xfrm>
          <a:prstGeom prst="rect">
            <a:avLst/>
          </a:prstGeom>
          <a:noFill/>
          <a:ln w="9525">
            <a:noFill/>
            <a:miter lim="800000"/>
            <a:headEnd/>
            <a:tailEnd/>
          </a:ln>
          <a:effectLst/>
        </p:spPr>
        <p:txBody>
          <a:bodyPr>
            <a:spAutoFit/>
          </a:bodyPr>
          <a:lstStyle/>
          <a:p>
            <a:pPr>
              <a:buFontTx/>
              <a:buChar char="•"/>
            </a:pPr>
            <a:r>
              <a:rPr lang="en-US" sz="1600" b="0" dirty="0"/>
              <a:t> </a:t>
            </a:r>
            <a:r>
              <a:rPr lang="en-US" sz="1500" dirty="0"/>
              <a:t>Nominal </a:t>
            </a:r>
            <a:r>
              <a:rPr lang="en-US" sz="1500" b="0" dirty="0"/>
              <a:t>- Categorical variables with no inherent order or ranking   sequence such as names or classes (e.g., gender). Value may be a numerical, but without numerical value (e.g., I, II, III). The only operation that can be applied to Nominal variables is enumeration.</a:t>
            </a:r>
          </a:p>
          <a:p>
            <a:pPr>
              <a:buFontTx/>
              <a:buChar char="•"/>
            </a:pPr>
            <a:r>
              <a:rPr lang="en-US" sz="1500" b="0" dirty="0"/>
              <a:t> </a:t>
            </a:r>
            <a:r>
              <a:rPr lang="en-US" sz="1500" dirty="0"/>
              <a:t>Ordinal </a:t>
            </a:r>
            <a:r>
              <a:rPr lang="en-US" sz="1500" b="0" dirty="0"/>
              <a:t>- Variables with an inherent rank or order, e.g. mild, moderate, severe. Can be compared for equality, or greater or less, but not </a:t>
            </a:r>
            <a:r>
              <a:rPr lang="en-US" sz="1500" b="0" i="1" dirty="0"/>
              <a:t>how much</a:t>
            </a:r>
            <a:r>
              <a:rPr lang="en-US" sz="1500" b="0" dirty="0"/>
              <a:t> greater or less.</a:t>
            </a:r>
          </a:p>
          <a:p>
            <a:pPr>
              <a:buFontTx/>
              <a:buChar char="•"/>
            </a:pPr>
            <a:r>
              <a:rPr lang="en-US" sz="1500" b="0" dirty="0"/>
              <a:t> </a:t>
            </a:r>
            <a:r>
              <a:rPr lang="en-US" sz="1500" dirty="0"/>
              <a:t>Interval </a:t>
            </a:r>
            <a:r>
              <a:rPr lang="en-US" sz="1500" b="0" dirty="0"/>
              <a:t>- Values of the variable are ordered as in Ordinal, and additionally, differences between values are meaningful, however, the scale is not absolutely anchored. Calendar dates and temperatures on the </a:t>
            </a:r>
            <a:r>
              <a:rPr lang="en-US" sz="1500" b="0" dirty="0">
                <a:latin typeface="Arial" pitchFamily="34" charset="0"/>
              </a:rPr>
              <a:t>Fahrenheit scale are examples.</a:t>
            </a:r>
            <a:r>
              <a:rPr lang="en-US" sz="1500" b="0" dirty="0"/>
              <a:t> Addition and subtraction, but not multiplication and division are meaningful operations.</a:t>
            </a:r>
          </a:p>
          <a:p>
            <a:pPr>
              <a:buFontTx/>
              <a:buChar char="•"/>
            </a:pPr>
            <a:r>
              <a:rPr lang="en-US" sz="1500" b="0" dirty="0"/>
              <a:t> </a:t>
            </a:r>
            <a:r>
              <a:rPr lang="en-US" sz="1500" dirty="0"/>
              <a:t>Ratio </a:t>
            </a:r>
            <a:r>
              <a:rPr lang="en-US" sz="1500" b="0" dirty="0"/>
              <a:t>- Variables with all properties of Interval plus an absolute, non-arbitrary zero point, e.g. age, weight, temperature (Kelvin). Addition, subtraction, multiplication, and division are all meaningful operations.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1026"/>
          <p:cNvSpPr>
            <a:spLocks noGrp="1" noChangeArrowheads="1"/>
          </p:cNvSpPr>
          <p:nvPr>
            <p:ph type="title"/>
          </p:nvPr>
        </p:nvSpPr>
        <p:spPr/>
        <p:txBody>
          <a:bodyPr/>
          <a:lstStyle/>
          <a:p>
            <a:r>
              <a:rPr lang="en-US"/>
              <a:t>Some Definitions</a:t>
            </a:r>
          </a:p>
        </p:txBody>
      </p:sp>
      <p:sp>
        <p:nvSpPr>
          <p:cNvPr id="145411" name="Rectangle 1027"/>
          <p:cNvSpPr>
            <a:spLocks noGrp="1" noChangeArrowheads="1"/>
          </p:cNvSpPr>
          <p:nvPr>
            <p:ph type="body" idx="1"/>
          </p:nvPr>
        </p:nvSpPr>
        <p:spPr/>
        <p:txBody>
          <a:bodyPr/>
          <a:lstStyle/>
          <a:p>
            <a:pPr eaLnBrk="0" hangingPunct="0">
              <a:spcBef>
                <a:spcPct val="0"/>
              </a:spcBef>
              <a:buClrTx/>
              <a:buFontTx/>
              <a:buNone/>
            </a:pPr>
            <a:r>
              <a:rPr lang="en-US" sz="1800" b="1" i="1"/>
              <a:t>Distribution</a:t>
            </a:r>
            <a:r>
              <a:rPr lang="en-US" sz="1800"/>
              <a:t> - (of a variable) tells us what values the variable takes and how often it takes these values.</a:t>
            </a:r>
          </a:p>
          <a:p>
            <a:pPr lvl="1" eaLnBrk="0" hangingPunct="0">
              <a:spcBef>
                <a:spcPct val="0"/>
              </a:spcBef>
              <a:buClrTx/>
              <a:buFontTx/>
              <a:buChar char="•"/>
            </a:pPr>
            <a:r>
              <a:rPr lang="en-US" sz="1800"/>
              <a:t>Unimodal - having a single peak</a:t>
            </a:r>
          </a:p>
          <a:p>
            <a:pPr lvl="1" eaLnBrk="0" hangingPunct="0">
              <a:spcBef>
                <a:spcPct val="0"/>
              </a:spcBef>
              <a:buClrTx/>
              <a:buFontTx/>
              <a:buChar char="•"/>
            </a:pPr>
            <a:r>
              <a:rPr lang="en-US" sz="1800"/>
              <a:t>Bimodal - having two distinct peaks</a:t>
            </a:r>
          </a:p>
          <a:p>
            <a:pPr lvl="1" eaLnBrk="0" hangingPunct="0">
              <a:spcBef>
                <a:spcPct val="0"/>
              </a:spcBef>
              <a:buClrTx/>
              <a:buFontTx/>
              <a:buChar char="•"/>
            </a:pPr>
            <a:r>
              <a:rPr lang="en-US" sz="1800"/>
              <a:t>Symmetric - left and right half are mirror images.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07" name="Rectangle 255"/>
          <p:cNvSpPr>
            <a:spLocks noGrp="1" noChangeArrowheads="1"/>
          </p:cNvSpPr>
          <p:nvPr>
            <p:ph type="title"/>
          </p:nvPr>
        </p:nvSpPr>
        <p:spPr/>
        <p:txBody>
          <a:bodyPr/>
          <a:lstStyle/>
          <a:p>
            <a:r>
              <a:rPr lang="en-US"/>
              <a:t>Frequency Distribution</a:t>
            </a:r>
          </a:p>
        </p:txBody>
      </p:sp>
      <p:graphicFrame>
        <p:nvGraphicFramePr>
          <p:cNvPr id="75020" name="Group 268"/>
          <p:cNvGraphicFramePr>
            <a:graphicFrameLocks noGrp="1"/>
          </p:cNvGraphicFramePr>
          <p:nvPr>
            <p:ph sz="half" idx="1"/>
          </p:nvPr>
        </p:nvGraphicFramePr>
        <p:xfrm>
          <a:off x="990600" y="3505200"/>
          <a:ext cx="6362700" cy="768985"/>
        </p:xfrm>
        <a:graphic>
          <a:graphicData uri="http://schemas.openxmlformats.org/drawingml/2006/table">
            <a:tbl>
              <a:tblPr/>
              <a:tblGrid>
                <a:gridCol w="1757363"/>
                <a:gridCol w="877887"/>
                <a:gridCol w="790575"/>
                <a:gridCol w="790575"/>
                <a:gridCol w="701675"/>
                <a:gridCol w="790575"/>
                <a:gridCol w="654050"/>
              </a:tblGrid>
              <a:tr h="403225">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Age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2575">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Frequency</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4756" name="Text Box 4"/>
          <p:cNvSpPr txBox="1">
            <a:spLocks noChangeArrowheads="1"/>
          </p:cNvSpPr>
          <p:nvPr/>
        </p:nvSpPr>
        <p:spPr bwMode="auto">
          <a:xfrm>
            <a:off x="838200" y="2819400"/>
            <a:ext cx="3810000" cy="366713"/>
          </a:xfrm>
          <a:prstGeom prst="rect">
            <a:avLst/>
          </a:prstGeom>
          <a:noFill/>
          <a:ln w="9525">
            <a:noFill/>
            <a:miter lim="800000"/>
            <a:headEnd/>
            <a:tailEnd/>
          </a:ln>
          <a:effectLst/>
        </p:spPr>
        <p:txBody>
          <a:bodyPr>
            <a:spAutoFit/>
          </a:bodyPr>
          <a:lstStyle/>
          <a:p>
            <a:pPr>
              <a:spcBef>
                <a:spcPct val="50000"/>
              </a:spcBef>
            </a:pPr>
            <a:r>
              <a:rPr lang="en-US" sz="1800" b="0"/>
              <a:t>Frequency Distribution of Age</a:t>
            </a:r>
          </a:p>
        </p:txBody>
      </p:sp>
      <p:sp>
        <p:nvSpPr>
          <p:cNvPr id="74863" name="Text Box 111"/>
          <p:cNvSpPr txBox="1">
            <a:spLocks noChangeArrowheads="1"/>
          </p:cNvSpPr>
          <p:nvPr/>
        </p:nvSpPr>
        <p:spPr bwMode="auto">
          <a:xfrm>
            <a:off x="838200" y="4343400"/>
            <a:ext cx="7543800" cy="366713"/>
          </a:xfrm>
          <a:prstGeom prst="rect">
            <a:avLst/>
          </a:prstGeom>
          <a:noFill/>
          <a:ln w="9525">
            <a:noFill/>
            <a:miter lim="800000"/>
            <a:headEnd/>
            <a:tailEnd/>
          </a:ln>
          <a:effectLst/>
        </p:spPr>
        <p:txBody>
          <a:bodyPr>
            <a:spAutoFit/>
          </a:bodyPr>
          <a:lstStyle/>
          <a:p>
            <a:pPr>
              <a:spcBef>
                <a:spcPct val="50000"/>
              </a:spcBef>
            </a:pPr>
            <a:r>
              <a:rPr lang="en-US" sz="1800" b="0"/>
              <a:t>Grouped Frequency Distribution of Age:</a:t>
            </a:r>
          </a:p>
        </p:txBody>
      </p:sp>
      <p:graphicFrame>
        <p:nvGraphicFramePr>
          <p:cNvPr id="75313" name="Group 561"/>
          <p:cNvGraphicFramePr>
            <a:graphicFrameLocks noGrp="1"/>
          </p:cNvGraphicFramePr>
          <p:nvPr>
            <p:ph sz="half" idx="2"/>
          </p:nvPr>
        </p:nvGraphicFramePr>
        <p:xfrm>
          <a:off x="990600" y="4800600"/>
          <a:ext cx="5486400" cy="914400"/>
        </p:xfrm>
        <a:graphic>
          <a:graphicData uri="http://schemas.openxmlformats.org/drawingml/2006/table">
            <a:tbl>
              <a:tblPr/>
              <a:tblGrid>
                <a:gridCol w="1773238"/>
                <a:gridCol w="1238250"/>
                <a:gridCol w="1236662"/>
                <a:gridCol w="1238250"/>
              </a:tblGrid>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Age Group</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3-4</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5-6</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Frequency</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5315" name="Text Box 563"/>
          <p:cNvSpPr txBox="1">
            <a:spLocks noChangeArrowheads="1"/>
          </p:cNvSpPr>
          <p:nvPr/>
        </p:nvSpPr>
        <p:spPr bwMode="auto">
          <a:xfrm>
            <a:off x="609600" y="1676400"/>
            <a:ext cx="8534400" cy="1006475"/>
          </a:xfrm>
          <a:prstGeom prst="rect">
            <a:avLst/>
          </a:prstGeom>
          <a:noFill/>
          <a:ln w="9525">
            <a:noFill/>
            <a:miter lim="800000"/>
            <a:headEnd/>
            <a:tailEnd/>
          </a:ln>
          <a:effectLst/>
        </p:spPr>
        <p:txBody>
          <a:bodyPr>
            <a:spAutoFit/>
          </a:bodyPr>
          <a:lstStyle/>
          <a:p>
            <a:r>
              <a:rPr lang="en-US" sz="2000" b="0"/>
              <a:t>Consider a data set of 26 children of ages 1-6 years. Then the frequency distribution of variable ‘age’ can be tabulated as follows: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94" name="Rectangle 138"/>
          <p:cNvSpPr>
            <a:spLocks noGrp="1" noChangeArrowheads="1"/>
          </p:cNvSpPr>
          <p:nvPr>
            <p:ph type="title"/>
          </p:nvPr>
        </p:nvSpPr>
        <p:spPr/>
        <p:txBody>
          <a:bodyPr/>
          <a:lstStyle/>
          <a:p>
            <a:r>
              <a:rPr lang="en-US"/>
              <a:t>Cumulative Frequency</a:t>
            </a:r>
          </a:p>
        </p:txBody>
      </p:sp>
      <p:graphicFrame>
        <p:nvGraphicFramePr>
          <p:cNvPr id="96563" name="Group 307"/>
          <p:cNvGraphicFramePr>
            <a:graphicFrameLocks noGrp="1"/>
          </p:cNvGraphicFramePr>
          <p:nvPr>
            <p:ph sz="half" idx="1"/>
          </p:nvPr>
        </p:nvGraphicFramePr>
        <p:xfrm>
          <a:off x="914400" y="3962400"/>
          <a:ext cx="6172200" cy="1066800"/>
        </p:xfrm>
        <a:graphic>
          <a:graphicData uri="http://schemas.openxmlformats.org/drawingml/2006/table">
            <a:tbl>
              <a:tblPr/>
              <a:tblGrid>
                <a:gridCol w="3416300"/>
                <a:gridCol w="919163"/>
                <a:gridCol w="917575"/>
                <a:gridCol w="919162"/>
              </a:tblGrid>
              <a:tr h="35560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Age Group</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3-4</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5-6</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60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Frequency</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60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Cumulative Frequency</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96700" name="Group 444"/>
          <p:cNvGraphicFramePr>
            <a:graphicFrameLocks noGrp="1"/>
          </p:cNvGraphicFramePr>
          <p:nvPr>
            <p:ph sz="half" idx="2"/>
          </p:nvPr>
        </p:nvGraphicFramePr>
        <p:xfrm>
          <a:off x="838200" y="2514600"/>
          <a:ext cx="7086600" cy="990600"/>
        </p:xfrm>
        <a:graphic>
          <a:graphicData uri="http://schemas.openxmlformats.org/drawingml/2006/table">
            <a:tbl>
              <a:tblPr/>
              <a:tblGrid>
                <a:gridCol w="2536825"/>
                <a:gridCol w="757238"/>
                <a:gridCol w="758825"/>
                <a:gridCol w="757237"/>
                <a:gridCol w="760413"/>
                <a:gridCol w="755650"/>
                <a:gridCol w="760412"/>
              </a:tblGrid>
              <a:tr h="33020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Age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Frequency</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Cumulative Frequency</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26</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6701" name="Text Box 445"/>
          <p:cNvSpPr txBox="1">
            <a:spLocks noChangeArrowheads="1"/>
          </p:cNvSpPr>
          <p:nvPr/>
        </p:nvSpPr>
        <p:spPr bwMode="auto">
          <a:xfrm>
            <a:off x="762000" y="1828800"/>
            <a:ext cx="7924800" cy="457200"/>
          </a:xfrm>
          <a:prstGeom prst="rect">
            <a:avLst/>
          </a:prstGeom>
          <a:noFill/>
          <a:ln w="9525">
            <a:noFill/>
            <a:miter lim="800000"/>
            <a:headEnd/>
            <a:tailEnd/>
          </a:ln>
          <a:effectLst/>
        </p:spPr>
        <p:txBody>
          <a:bodyPr>
            <a:spAutoFit/>
          </a:bodyPr>
          <a:lstStyle/>
          <a:p>
            <a:pPr>
              <a:spcBef>
                <a:spcPct val="50000"/>
              </a:spcBef>
            </a:pPr>
            <a:r>
              <a:rPr lang="en-US" b="0"/>
              <a:t>Cumulative frequency of data in previous page</a:t>
            </a:r>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5208</TotalTime>
  <Words>4385</Words>
  <Application>Microsoft PowerPoint</Application>
  <PresentationFormat>On-screen Show (4:3)</PresentationFormat>
  <Paragraphs>480</Paragraphs>
  <Slides>51</Slides>
  <Notes>49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4</vt:i4>
      </vt:variant>
      <vt:variant>
        <vt:lpstr>Slide Titles</vt:lpstr>
      </vt:variant>
      <vt:variant>
        <vt:i4>51</vt:i4>
      </vt:variant>
    </vt:vector>
  </HeadingPairs>
  <TitlesOfParts>
    <vt:vector size="62" baseType="lpstr">
      <vt:lpstr>Arial</vt:lpstr>
      <vt:lpstr>Verdana</vt:lpstr>
      <vt:lpstr>Times New Roman</vt:lpstr>
      <vt:lpstr>Wingdings</vt:lpstr>
      <vt:lpstr>MS PGothic</vt:lpstr>
      <vt:lpstr>ヒラギノ角ゴ ProN W3</vt:lpstr>
      <vt:lpstr>Profile</vt:lpstr>
      <vt:lpstr>Microsoft Equation</vt:lpstr>
      <vt:lpstr>Microsoft Equation 3.0</vt:lpstr>
      <vt:lpstr>Microsoft Excel Chart</vt:lpstr>
      <vt:lpstr>Microsoft Office Excel Chart</vt:lpstr>
      <vt:lpstr>S-DSP</vt:lpstr>
      <vt:lpstr>Fields of research</vt:lpstr>
      <vt:lpstr>Basics of Statistics</vt:lpstr>
      <vt:lpstr>A Taxonomy of Statistics</vt:lpstr>
      <vt:lpstr>Statistical Description of Data</vt:lpstr>
      <vt:lpstr>Some Definitions</vt:lpstr>
      <vt:lpstr>Some Definitions</vt:lpstr>
      <vt:lpstr>Frequency Distribution</vt:lpstr>
      <vt:lpstr>Cumulative Frequency</vt:lpstr>
      <vt:lpstr>Data Presentation</vt:lpstr>
      <vt:lpstr>Slide 11</vt:lpstr>
      <vt:lpstr>Slide 12</vt:lpstr>
      <vt:lpstr>Graphical Presentation –Numerical Variable</vt:lpstr>
      <vt:lpstr>Graphical Presentation –Numerical Variable</vt:lpstr>
      <vt:lpstr>Numerical Presentation </vt:lpstr>
      <vt:lpstr>Methods of Center Measurement</vt:lpstr>
      <vt:lpstr>Methods of Center Measurement</vt:lpstr>
      <vt:lpstr>Mean or Median</vt:lpstr>
      <vt:lpstr>Methods of Variability Measurement</vt:lpstr>
      <vt:lpstr>Methods of Variability Measurement</vt:lpstr>
      <vt:lpstr>Methods of Variability Measurement</vt:lpstr>
      <vt:lpstr>Methods of Variability Measurement</vt:lpstr>
      <vt:lpstr>Deciles and Percentiles</vt:lpstr>
      <vt:lpstr>Five Number Summary</vt:lpstr>
      <vt:lpstr>Boxplot</vt:lpstr>
      <vt:lpstr>Choosing a Summary</vt:lpstr>
      <vt:lpstr>Shape of Data</vt:lpstr>
      <vt:lpstr>Skewness</vt:lpstr>
      <vt:lpstr>Kurtosis</vt:lpstr>
      <vt:lpstr>Summary of the Variable ‘Age’ in the given data set</vt:lpstr>
      <vt:lpstr>Summary of the Variable ‘Age’ in the given data set</vt:lpstr>
      <vt:lpstr>Class Summary (First Part)</vt:lpstr>
      <vt:lpstr>Brief concept of Statistical Softwares</vt:lpstr>
      <vt:lpstr>Microsoft Excel</vt:lpstr>
      <vt:lpstr>Microsoft Excel</vt:lpstr>
      <vt:lpstr>Microsoft Excel</vt:lpstr>
      <vt:lpstr>Microsoft Excel</vt:lpstr>
      <vt:lpstr> Statistics Package for the Social Science (SPSS)</vt:lpstr>
      <vt:lpstr>Statistics Package for the Social Science (SPSS)</vt:lpstr>
      <vt:lpstr>Statistics Package for the Social Science (SPSS)</vt:lpstr>
      <vt:lpstr>Statistics Package for the Social Science (SPSS)</vt:lpstr>
      <vt:lpstr>Statistics Package for the Social Science (SPSS)</vt:lpstr>
      <vt:lpstr>Statistics Package for the Social Science (SPSS)</vt:lpstr>
      <vt:lpstr>Statistics Package for the Social Science (SPSS)</vt:lpstr>
      <vt:lpstr>Statistics Package for the Social Science (SPSS)</vt:lpstr>
      <vt:lpstr>Statistics Package for the Social Science (SPSS)</vt:lpstr>
      <vt:lpstr>Statistics Package for the Social Science (SPSS)</vt:lpstr>
      <vt:lpstr>Statistics Package for the Social Science (SPSS)</vt:lpstr>
      <vt:lpstr>Statistics Package for the Social Science (SPSS)</vt:lpstr>
      <vt:lpstr>Statistics Package for the Social Science (SPSS)</vt:lpstr>
      <vt:lpstr>Statistics Package for the Social Science (SPSS)</vt:lpstr>
    </vt:vector>
  </TitlesOfParts>
  <Company>ASEL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Statistics</dc:title>
  <dc:creator>Tim</dc:creator>
  <cp:lastModifiedBy>m.nassef</cp:lastModifiedBy>
  <cp:revision>439</cp:revision>
  <dcterms:created xsi:type="dcterms:W3CDTF">2007-12-03T20:34:22Z</dcterms:created>
  <dcterms:modified xsi:type="dcterms:W3CDTF">2015-02-24T10:05:49Z</dcterms:modified>
</cp:coreProperties>
</file>